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Lst>
  <p:notesMasterIdLst>
    <p:notesMasterId r:id="rId34"/>
  </p:notesMasterIdLst>
  <p:sldIdLst>
    <p:sldId id="260" r:id="rId5"/>
    <p:sldId id="271" r:id="rId6"/>
    <p:sldId id="273" r:id="rId7"/>
    <p:sldId id="289" r:id="rId8"/>
    <p:sldId id="308" r:id="rId9"/>
    <p:sldId id="290" r:id="rId10"/>
    <p:sldId id="287" r:id="rId11"/>
    <p:sldId id="301" r:id="rId12"/>
    <p:sldId id="288" r:id="rId13"/>
    <p:sldId id="278" r:id="rId14"/>
    <p:sldId id="279" r:id="rId15"/>
    <p:sldId id="282" r:id="rId16"/>
    <p:sldId id="283" r:id="rId17"/>
    <p:sldId id="284" r:id="rId18"/>
    <p:sldId id="285" r:id="rId19"/>
    <p:sldId id="286" r:id="rId20"/>
    <p:sldId id="277" r:id="rId21"/>
    <p:sldId id="262" r:id="rId22"/>
    <p:sldId id="263" r:id="rId23"/>
    <p:sldId id="292" r:id="rId24"/>
    <p:sldId id="300" r:id="rId25"/>
    <p:sldId id="305" r:id="rId26"/>
    <p:sldId id="306" r:id="rId27"/>
    <p:sldId id="303" r:id="rId28"/>
    <p:sldId id="304" r:id="rId29"/>
    <p:sldId id="307" r:id="rId30"/>
    <p:sldId id="296" r:id="rId31"/>
    <p:sldId id="309" r:id="rId32"/>
    <p:sldId id="29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1356"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EB62D4-7373-4EDB-925C-6A48AA3522A3}" type="datetimeFigureOut">
              <a:rPr lang="en-NZ" smtClean="0"/>
              <a:pPr/>
              <a:t>16/05/2017</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C1BFC6-9285-488C-87CC-BD2E3D307B9A}" type="slidenum">
              <a:rPr lang="en-NZ" smtClean="0"/>
              <a:pPr/>
              <a:t>‹#›</a:t>
            </a:fld>
            <a:endParaRPr lang="en-NZ"/>
          </a:p>
        </p:txBody>
      </p:sp>
    </p:spTree>
    <p:extLst>
      <p:ext uri="{BB962C8B-B14F-4D97-AF65-F5344CB8AC3E}">
        <p14:creationId xmlns:p14="http://schemas.microsoft.com/office/powerpoint/2010/main" val="2114097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F741FBBD-9C2E-4E1F-8039-D3E23D113B8A}" type="slidenum">
              <a:rPr lang="en-US">
                <a:solidFill>
                  <a:prstClr val="black"/>
                </a:solidFill>
              </a:rPr>
              <a:pPr/>
              <a:t>1</a:t>
            </a:fld>
            <a:endParaRPr lang="en-US">
              <a:solidFill>
                <a:prstClr val="black"/>
              </a:solidFill>
            </a:endParaRPr>
          </a:p>
        </p:txBody>
      </p:sp>
      <p:sp>
        <p:nvSpPr>
          <p:cNvPr id="99331" name="Rectangle 2"/>
          <p:cNvSpPr>
            <a:spLocks noGrp="1" noRot="1" noChangeAspect="1" noChangeArrowheads="1" noTextEdit="1"/>
          </p:cNvSpPr>
          <p:nvPr>
            <p:ph type="sldImg"/>
          </p:nvPr>
        </p:nvSpPr>
        <p:spPr>
          <a:xfrm>
            <a:off x="1158875" y="681038"/>
            <a:ext cx="4545013" cy="3408362"/>
          </a:xfrm>
          <a:ln/>
        </p:spPr>
      </p:sp>
      <p:sp>
        <p:nvSpPr>
          <p:cNvPr id="99332" name="Rectangle 3"/>
          <p:cNvSpPr>
            <a:spLocks noGrp="1" noChangeArrowheads="1"/>
          </p:cNvSpPr>
          <p:nvPr>
            <p:ph type="body" idx="1"/>
          </p:nvPr>
        </p:nvSpPr>
        <p:spPr>
          <a:xfrm>
            <a:off x="914400" y="4316413"/>
            <a:ext cx="5029200" cy="4167187"/>
          </a:xfrm>
          <a:noFill/>
          <a:ln/>
        </p:spPr>
        <p:txBody>
          <a:bodyPr/>
          <a:lstStyle/>
          <a:p>
            <a:pPr eaLnBrk="1" hangingPunct="1"/>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C53C1C56-D329-43C1-A9FE-CE5009E949B4}" type="slidenum">
              <a:rPr lang="en-US">
                <a:solidFill>
                  <a:prstClr val="black"/>
                </a:solidFill>
              </a:rPr>
              <a:pPr/>
              <a:t>10</a:t>
            </a:fld>
            <a:endParaRPr lang="en-US">
              <a:solidFill>
                <a:prstClr val="black"/>
              </a:solidFill>
            </a:endParaRPr>
          </a:p>
        </p:txBody>
      </p:sp>
      <p:sp>
        <p:nvSpPr>
          <p:cNvPr id="149507" name="Slide Image Placeholder 1"/>
          <p:cNvSpPr>
            <a:spLocks noGrp="1" noRot="1" noChangeAspect="1" noTextEdit="1"/>
          </p:cNvSpPr>
          <p:nvPr>
            <p:ph type="sldImg"/>
          </p:nvPr>
        </p:nvSpPr>
        <p:spPr>
          <a:ln/>
        </p:spPr>
      </p:sp>
      <p:sp>
        <p:nvSpPr>
          <p:cNvPr id="149508" name="Notes Placeholder 2"/>
          <p:cNvSpPr>
            <a:spLocks noGrp="1"/>
          </p:cNvSpPr>
          <p:nvPr>
            <p:ph type="body" idx="1"/>
          </p:nvPr>
        </p:nvSpPr>
        <p:spPr>
          <a:noFill/>
          <a:ln/>
        </p:spPr>
        <p:txBody>
          <a:bodyPr/>
          <a:lstStyle/>
          <a:p>
            <a:pPr eaLnBrk="1" hangingPunct="1">
              <a:spcBef>
                <a:spcPct val="0"/>
              </a:spcBef>
            </a:pPr>
            <a:endParaRPr lang="en-NZ"/>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fontAlgn="base">
              <a:spcBef>
                <a:spcPct val="0"/>
              </a:spcBef>
              <a:spcAft>
                <a:spcPct val="0"/>
              </a:spcAft>
              <a:defRPr/>
            </a:pPr>
            <a:fld id="{A0AC9CA4-FFCA-47C9-AB11-FF0A3F665025}" type="slidenum">
              <a:rPr lang="en-NZ" sz="1200">
                <a:solidFill>
                  <a:prstClr val="black"/>
                </a:solidFill>
                <a:cs typeface="Arial" charset="0"/>
              </a:rPr>
              <a:pPr algn="r" fontAlgn="base">
                <a:spcBef>
                  <a:spcPct val="0"/>
                </a:spcBef>
                <a:spcAft>
                  <a:spcPct val="0"/>
                </a:spcAft>
                <a:defRPr/>
              </a:pPr>
              <a:t>10</a:t>
            </a:fld>
            <a:endParaRPr lang="en-NZ" sz="1200">
              <a:solidFill>
                <a:prstClr val="black"/>
              </a:solidFil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104D7FF4-807A-4EF3-B0B7-5AC6061F9BCD}" type="slidenum">
              <a:rPr lang="en-US">
                <a:solidFill>
                  <a:prstClr val="black"/>
                </a:solidFill>
              </a:rPr>
              <a:pPr/>
              <a:t>11</a:t>
            </a:fld>
            <a:endParaRPr lang="en-US">
              <a:solidFill>
                <a:prstClr val="black"/>
              </a:solidFill>
            </a:endParaRPr>
          </a:p>
        </p:txBody>
      </p:sp>
      <p:sp>
        <p:nvSpPr>
          <p:cNvPr id="148483" name="Slide Image Placeholder 1"/>
          <p:cNvSpPr>
            <a:spLocks noGrp="1" noRot="1" noChangeAspect="1" noTextEdit="1"/>
          </p:cNvSpPr>
          <p:nvPr>
            <p:ph type="sldImg"/>
          </p:nvPr>
        </p:nvSpPr>
        <p:spPr>
          <a:ln/>
        </p:spPr>
      </p:sp>
      <p:sp>
        <p:nvSpPr>
          <p:cNvPr id="148484" name="Notes Placeholder 2"/>
          <p:cNvSpPr>
            <a:spLocks noGrp="1"/>
          </p:cNvSpPr>
          <p:nvPr>
            <p:ph type="body" idx="1"/>
          </p:nvPr>
        </p:nvSpPr>
        <p:spPr>
          <a:noFill/>
          <a:ln/>
        </p:spPr>
        <p:txBody>
          <a:bodyPr/>
          <a:lstStyle/>
          <a:p>
            <a:pPr eaLnBrk="1" hangingPunct="1">
              <a:spcBef>
                <a:spcPct val="0"/>
              </a:spcBef>
            </a:pPr>
            <a:endParaRPr lang="en-NZ"/>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fontAlgn="base">
              <a:spcBef>
                <a:spcPct val="0"/>
              </a:spcBef>
              <a:spcAft>
                <a:spcPct val="0"/>
              </a:spcAft>
              <a:defRPr/>
            </a:pPr>
            <a:fld id="{A44C5F23-6CE7-469C-B51F-B7718A7463FD}" type="slidenum">
              <a:rPr lang="en-NZ" sz="1200">
                <a:solidFill>
                  <a:prstClr val="black"/>
                </a:solidFill>
                <a:cs typeface="Arial" charset="0"/>
              </a:rPr>
              <a:pPr algn="r" fontAlgn="base">
                <a:spcBef>
                  <a:spcPct val="0"/>
                </a:spcBef>
                <a:spcAft>
                  <a:spcPct val="0"/>
                </a:spcAft>
                <a:defRPr/>
              </a:pPr>
              <a:t>11</a:t>
            </a:fld>
            <a:endParaRPr lang="en-NZ" sz="1200">
              <a:solidFill>
                <a:prstClr val="black"/>
              </a:solidFil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E549ED3E-7737-4736-8279-F9A5771A1EB3}" type="slidenum">
              <a:rPr lang="en-US">
                <a:solidFill>
                  <a:prstClr val="black"/>
                </a:solidFill>
              </a:rPr>
              <a:pPr/>
              <a:t>12</a:t>
            </a:fld>
            <a:endParaRPr lang="en-US">
              <a:solidFill>
                <a:prstClr val="black"/>
              </a:solidFill>
            </a:endParaRPr>
          </a:p>
        </p:txBody>
      </p:sp>
      <p:sp>
        <p:nvSpPr>
          <p:cNvPr id="150531"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prstClr val="black"/>
              </a:solidFill>
              <a:latin typeface="Arial" charset="0"/>
            </a:endParaRPr>
          </a:p>
        </p:txBody>
      </p:sp>
      <p:sp>
        <p:nvSpPr>
          <p:cNvPr id="150532"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eaLnBrk="0" fontAlgn="base" hangingPunct="0">
              <a:spcBef>
                <a:spcPct val="0"/>
              </a:spcBef>
              <a:spcAft>
                <a:spcPct val="0"/>
              </a:spcAft>
            </a:pPr>
            <a:r>
              <a:rPr lang="en-US" sz="1200">
                <a:solidFill>
                  <a:prstClr val="black"/>
                </a:solidFill>
                <a:latin typeface="Times New Roman" pitchFamily="18" charset="0"/>
              </a:rPr>
              <a:t>1</a:t>
            </a:r>
          </a:p>
        </p:txBody>
      </p:sp>
      <p:sp>
        <p:nvSpPr>
          <p:cNvPr id="150533"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prstClr val="black"/>
              </a:solidFill>
              <a:latin typeface="Arial" charset="0"/>
            </a:endParaRPr>
          </a:p>
        </p:txBody>
      </p:sp>
      <p:sp>
        <p:nvSpPr>
          <p:cNvPr id="150534"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prstClr val="black"/>
              </a:solidFill>
              <a:latin typeface="Arial" charset="0"/>
            </a:endParaRPr>
          </a:p>
        </p:txBody>
      </p:sp>
      <p:sp>
        <p:nvSpPr>
          <p:cNvPr id="150535" name="Rectangle 6"/>
          <p:cNvSpPr>
            <a:spLocks noGrp="1" noRot="1" noChangeAspect="1" noChangeArrowheads="1" noTextEdit="1"/>
          </p:cNvSpPr>
          <p:nvPr>
            <p:ph type="sldImg"/>
          </p:nvPr>
        </p:nvSpPr>
        <p:spPr>
          <a:xfrm>
            <a:off x="1152525" y="692150"/>
            <a:ext cx="4554538" cy="3416300"/>
          </a:xfrm>
          <a:ln w="12700" cap="flat"/>
        </p:spPr>
      </p:sp>
      <p:sp>
        <p:nvSpPr>
          <p:cNvPr id="150536" name="Rectangle 7"/>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N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5B559DDB-2713-4B3C-AFBC-2672A0837662}" type="slidenum">
              <a:rPr lang="en-US">
                <a:solidFill>
                  <a:prstClr val="black"/>
                </a:solidFill>
              </a:rPr>
              <a:pPr/>
              <a:t>13</a:t>
            </a:fld>
            <a:endParaRPr lang="en-US">
              <a:solidFill>
                <a:prstClr val="black"/>
              </a:solidFill>
            </a:endParaRPr>
          </a:p>
        </p:txBody>
      </p:sp>
      <p:sp>
        <p:nvSpPr>
          <p:cNvPr id="151555"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prstClr val="black"/>
              </a:solidFill>
              <a:latin typeface="Arial" charset="0"/>
            </a:endParaRPr>
          </a:p>
        </p:txBody>
      </p:sp>
      <p:sp>
        <p:nvSpPr>
          <p:cNvPr id="151556"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eaLnBrk="0" fontAlgn="base" hangingPunct="0">
              <a:spcBef>
                <a:spcPct val="0"/>
              </a:spcBef>
              <a:spcAft>
                <a:spcPct val="0"/>
              </a:spcAft>
            </a:pPr>
            <a:r>
              <a:rPr lang="en-US" sz="1200">
                <a:solidFill>
                  <a:prstClr val="black"/>
                </a:solidFill>
                <a:latin typeface="Times New Roman" pitchFamily="18" charset="0"/>
              </a:rPr>
              <a:t>1</a:t>
            </a:r>
          </a:p>
        </p:txBody>
      </p:sp>
      <p:sp>
        <p:nvSpPr>
          <p:cNvPr id="151557"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prstClr val="black"/>
              </a:solidFill>
              <a:latin typeface="Arial" charset="0"/>
            </a:endParaRPr>
          </a:p>
        </p:txBody>
      </p:sp>
      <p:sp>
        <p:nvSpPr>
          <p:cNvPr id="151558"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prstClr val="black"/>
              </a:solidFill>
              <a:latin typeface="Arial" charset="0"/>
            </a:endParaRPr>
          </a:p>
        </p:txBody>
      </p:sp>
      <p:sp>
        <p:nvSpPr>
          <p:cNvPr id="151559" name="Rectangle 6"/>
          <p:cNvSpPr>
            <a:spLocks noGrp="1" noRot="1" noChangeAspect="1" noChangeArrowheads="1" noTextEdit="1"/>
          </p:cNvSpPr>
          <p:nvPr>
            <p:ph type="sldImg"/>
          </p:nvPr>
        </p:nvSpPr>
        <p:spPr>
          <a:xfrm>
            <a:off x="1152525" y="692150"/>
            <a:ext cx="4554538" cy="3416300"/>
          </a:xfrm>
          <a:ln w="12700" cap="flat"/>
        </p:spPr>
      </p:sp>
      <p:sp>
        <p:nvSpPr>
          <p:cNvPr id="151560" name="Rectangle 7"/>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N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82FD911F-B2E3-4A77-9053-1F68262E3725}" type="slidenum">
              <a:rPr lang="en-US">
                <a:solidFill>
                  <a:prstClr val="black"/>
                </a:solidFill>
              </a:rPr>
              <a:pPr/>
              <a:t>14</a:t>
            </a:fld>
            <a:endParaRPr lang="en-US">
              <a:solidFill>
                <a:prstClr val="black"/>
              </a:solidFill>
            </a:endParaRPr>
          </a:p>
        </p:txBody>
      </p:sp>
      <p:sp>
        <p:nvSpPr>
          <p:cNvPr id="152579"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prstClr val="black"/>
              </a:solidFill>
              <a:latin typeface="Arial" charset="0"/>
            </a:endParaRPr>
          </a:p>
        </p:txBody>
      </p:sp>
      <p:sp>
        <p:nvSpPr>
          <p:cNvPr id="152580"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eaLnBrk="0" fontAlgn="base" hangingPunct="0">
              <a:spcBef>
                <a:spcPct val="0"/>
              </a:spcBef>
              <a:spcAft>
                <a:spcPct val="0"/>
              </a:spcAft>
            </a:pPr>
            <a:r>
              <a:rPr lang="en-US" sz="1200">
                <a:solidFill>
                  <a:prstClr val="black"/>
                </a:solidFill>
                <a:latin typeface="Times New Roman" pitchFamily="18" charset="0"/>
              </a:rPr>
              <a:t>1</a:t>
            </a:r>
          </a:p>
        </p:txBody>
      </p:sp>
      <p:sp>
        <p:nvSpPr>
          <p:cNvPr id="152581"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prstClr val="black"/>
              </a:solidFill>
              <a:latin typeface="Arial" charset="0"/>
            </a:endParaRPr>
          </a:p>
        </p:txBody>
      </p:sp>
      <p:sp>
        <p:nvSpPr>
          <p:cNvPr id="152582"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prstClr val="black"/>
              </a:solidFill>
              <a:latin typeface="Arial" charset="0"/>
            </a:endParaRPr>
          </a:p>
        </p:txBody>
      </p:sp>
      <p:sp>
        <p:nvSpPr>
          <p:cNvPr id="152583" name="Rectangle 6"/>
          <p:cNvSpPr>
            <a:spLocks noGrp="1" noRot="1" noChangeAspect="1" noChangeArrowheads="1" noTextEdit="1"/>
          </p:cNvSpPr>
          <p:nvPr>
            <p:ph type="sldImg"/>
          </p:nvPr>
        </p:nvSpPr>
        <p:spPr>
          <a:xfrm>
            <a:off x="1152525" y="692150"/>
            <a:ext cx="4554538" cy="3416300"/>
          </a:xfrm>
          <a:ln w="12700" cap="flat"/>
        </p:spPr>
      </p:sp>
      <p:sp>
        <p:nvSpPr>
          <p:cNvPr id="152584" name="Rectangle 7"/>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N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9E3D91A1-392A-400A-B644-0CE67EB69BC3}" type="slidenum">
              <a:rPr lang="en-US">
                <a:solidFill>
                  <a:prstClr val="black"/>
                </a:solidFill>
              </a:rPr>
              <a:pPr/>
              <a:t>15</a:t>
            </a:fld>
            <a:endParaRPr lang="en-US">
              <a:solidFill>
                <a:prstClr val="black"/>
              </a:solidFill>
            </a:endParaRPr>
          </a:p>
        </p:txBody>
      </p:sp>
      <p:sp>
        <p:nvSpPr>
          <p:cNvPr id="15360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prstClr val="black"/>
              </a:solidFill>
              <a:latin typeface="Arial" charset="0"/>
            </a:endParaRPr>
          </a:p>
        </p:txBody>
      </p:sp>
      <p:sp>
        <p:nvSpPr>
          <p:cNvPr id="153604"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eaLnBrk="0" fontAlgn="base" hangingPunct="0">
              <a:spcBef>
                <a:spcPct val="0"/>
              </a:spcBef>
              <a:spcAft>
                <a:spcPct val="0"/>
              </a:spcAft>
            </a:pPr>
            <a:r>
              <a:rPr lang="en-US" sz="1200">
                <a:solidFill>
                  <a:prstClr val="black"/>
                </a:solidFill>
                <a:latin typeface="Times New Roman" pitchFamily="18" charset="0"/>
              </a:rPr>
              <a:t>1</a:t>
            </a:r>
          </a:p>
        </p:txBody>
      </p:sp>
      <p:sp>
        <p:nvSpPr>
          <p:cNvPr id="153605"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prstClr val="black"/>
              </a:solidFill>
              <a:latin typeface="Arial" charset="0"/>
            </a:endParaRPr>
          </a:p>
        </p:txBody>
      </p:sp>
      <p:sp>
        <p:nvSpPr>
          <p:cNvPr id="153606"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prstClr val="black"/>
              </a:solidFill>
              <a:latin typeface="Arial" charset="0"/>
            </a:endParaRPr>
          </a:p>
        </p:txBody>
      </p:sp>
      <p:sp>
        <p:nvSpPr>
          <p:cNvPr id="153607" name="Rectangle 6"/>
          <p:cNvSpPr>
            <a:spLocks noGrp="1" noRot="1" noChangeAspect="1" noChangeArrowheads="1" noTextEdit="1"/>
          </p:cNvSpPr>
          <p:nvPr>
            <p:ph type="sldImg"/>
          </p:nvPr>
        </p:nvSpPr>
        <p:spPr>
          <a:xfrm>
            <a:off x="1152525" y="692150"/>
            <a:ext cx="4554538" cy="3416300"/>
          </a:xfrm>
          <a:ln w="12700" cap="flat"/>
        </p:spPr>
      </p:sp>
      <p:sp>
        <p:nvSpPr>
          <p:cNvPr id="153608" name="Rectangle 7"/>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N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0BBD69E9-4A46-4473-A17C-C33180869BA4}" type="slidenum">
              <a:rPr lang="en-US">
                <a:solidFill>
                  <a:prstClr val="black"/>
                </a:solidFill>
              </a:rPr>
              <a:pPr/>
              <a:t>16</a:t>
            </a:fld>
            <a:endParaRPr lang="en-US">
              <a:solidFill>
                <a:prstClr val="black"/>
              </a:solidFill>
            </a:endParaRPr>
          </a:p>
        </p:txBody>
      </p:sp>
      <p:sp>
        <p:nvSpPr>
          <p:cNvPr id="154627"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prstClr val="black"/>
              </a:solidFill>
              <a:latin typeface="Arial" charset="0"/>
            </a:endParaRPr>
          </a:p>
        </p:txBody>
      </p:sp>
      <p:sp>
        <p:nvSpPr>
          <p:cNvPr id="154628"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eaLnBrk="0" fontAlgn="base" hangingPunct="0">
              <a:spcBef>
                <a:spcPct val="0"/>
              </a:spcBef>
              <a:spcAft>
                <a:spcPct val="0"/>
              </a:spcAft>
            </a:pPr>
            <a:r>
              <a:rPr lang="en-US" sz="1200">
                <a:solidFill>
                  <a:prstClr val="black"/>
                </a:solidFill>
                <a:latin typeface="Times New Roman" pitchFamily="18" charset="0"/>
              </a:rPr>
              <a:t>1</a:t>
            </a:r>
          </a:p>
        </p:txBody>
      </p:sp>
      <p:sp>
        <p:nvSpPr>
          <p:cNvPr id="154629"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prstClr val="black"/>
              </a:solidFill>
              <a:latin typeface="Arial" charset="0"/>
            </a:endParaRPr>
          </a:p>
        </p:txBody>
      </p:sp>
      <p:sp>
        <p:nvSpPr>
          <p:cNvPr id="154630"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prstClr val="black"/>
              </a:solidFill>
              <a:latin typeface="Arial" charset="0"/>
            </a:endParaRPr>
          </a:p>
        </p:txBody>
      </p:sp>
      <p:sp>
        <p:nvSpPr>
          <p:cNvPr id="154631" name="Rectangle 6"/>
          <p:cNvSpPr>
            <a:spLocks noGrp="1" noRot="1" noChangeAspect="1" noChangeArrowheads="1" noTextEdit="1"/>
          </p:cNvSpPr>
          <p:nvPr>
            <p:ph type="sldImg"/>
          </p:nvPr>
        </p:nvSpPr>
        <p:spPr>
          <a:xfrm>
            <a:off x="1152525" y="692150"/>
            <a:ext cx="4554538" cy="3416300"/>
          </a:xfrm>
          <a:ln w="12700" cap="flat"/>
        </p:spPr>
      </p:sp>
      <p:sp>
        <p:nvSpPr>
          <p:cNvPr id="154632" name="Rectangle 7"/>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N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492DEA9B-926D-48EE-9F40-1DCB52F6340A}" type="slidenum">
              <a:rPr lang="en-US">
                <a:solidFill>
                  <a:prstClr val="black"/>
                </a:solidFill>
              </a:rPr>
              <a:pPr/>
              <a:t>17</a:t>
            </a:fld>
            <a:endParaRPr lang="en-US">
              <a:solidFill>
                <a:prstClr val="black"/>
              </a:solidFill>
            </a:endParaRPr>
          </a:p>
        </p:txBody>
      </p:sp>
      <p:sp>
        <p:nvSpPr>
          <p:cNvPr id="15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eaLnBrk="0" fontAlgn="base" hangingPunct="0">
              <a:spcBef>
                <a:spcPct val="0"/>
              </a:spcBef>
              <a:spcAft>
                <a:spcPct val="0"/>
              </a:spcAft>
            </a:pPr>
            <a:r>
              <a:rPr lang="en-US" sz="1200">
                <a:solidFill>
                  <a:prstClr val="black"/>
                </a:solidFill>
                <a:latin typeface="Times New Roman" pitchFamily="18" charset="0"/>
              </a:rPr>
              <a:t>1</a:t>
            </a:r>
          </a:p>
        </p:txBody>
      </p:sp>
      <p:sp>
        <p:nvSpPr>
          <p:cNvPr id="15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6" name="Rectangle 6"/>
          <p:cNvSpPr>
            <a:spLocks noGrp="1" noRot="1" noChangeAspect="1" noChangeArrowheads="1" noTextEdit="1"/>
          </p:cNvSpPr>
          <p:nvPr>
            <p:ph type="sldImg"/>
          </p:nvPr>
        </p:nvSpPr>
        <p:spPr>
          <a:xfrm>
            <a:off x="1152525" y="692150"/>
            <a:ext cx="4554538" cy="3416300"/>
          </a:xfrm>
          <a:ln w="12700" cap="flat"/>
        </p:spPr>
      </p:sp>
      <p:sp>
        <p:nvSpPr>
          <p:cNvPr id="15367" name="Rectangle 7"/>
          <p:cNvSpPr>
            <a:spLocks noGrp="1" noChangeArrowheads="1"/>
          </p:cNvSpPr>
          <p:nvPr>
            <p:ph type="body" idx="1"/>
          </p:nvPr>
        </p:nvSpPr>
        <p:spPr>
          <a:xfrm>
            <a:off x="914400" y="4343400"/>
            <a:ext cx="5029200" cy="4114800"/>
          </a:xfrm>
          <a:ln/>
        </p:spPr>
        <p:txBody>
          <a:bodyPr lIns="90488" tIns="44450" rIns="90488" bIns="44450"/>
          <a:lstStyle/>
          <a:p>
            <a:endParaRPr lang="en-N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5E1C346B-4F4E-430F-AB56-DC8FF5A18303}" type="slidenum">
              <a:rPr lang="en-US">
                <a:solidFill>
                  <a:prstClr val="black"/>
                </a:solidFill>
              </a:rPr>
              <a:pPr/>
              <a:t>18</a:t>
            </a:fld>
            <a:endParaRPr lang="en-US">
              <a:solidFill>
                <a:prstClr val="black"/>
              </a:solidFill>
            </a:endParaRPr>
          </a:p>
        </p:txBody>
      </p:sp>
      <p:sp>
        <p:nvSpPr>
          <p:cNvPr id="3789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3789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eaLnBrk="0" fontAlgn="base" hangingPunct="0">
              <a:spcBef>
                <a:spcPct val="0"/>
              </a:spcBef>
              <a:spcAft>
                <a:spcPct val="0"/>
              </a:spcAft>
            </a:pPr>
            <a:r>
              <a:rPr lang="en-US" sz="1200">
                <a:solidFill>
                  <a:prstClr val="black"/>
                </a:solidFill>
                <a:latin typeface="Times New Roman" pitchFamily="18" charset="0"/>
              </a:rPr>
              <a:t>1</a:t>
            </a:r>
          </a:p>
        </p:txBody>
      </p:sp>
      <p:sp>
        <p:nvSpPr>
          <p:cNvPr id="3789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3789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37894" name="Rectangle 6"/>
          <p:cNvSpPr>
            <a:spLocks noGrp="1" noRot="1" noChangeAspect="1" noChangeArrowheads="1" noTextEdit="1"/>
          </p:cNvSpPr>
          <p:nvPr>
            <p:ph type="sldImg"/>
          </p:nvPr>
        </p:nvSpPr>
        <p:spPr>
          <a:xfrm>
            <a:off x="1152525" y="692150"/>
            <a:ext cx="4554538" cy="3416300"/>
          </a:xfrm>
          <a:ln w="12700" cap="flat"/>
        </p:spPr>
      </p:sp>
      <p:sp>
        <p:nvSpPr>
          <p:cNvPr id="37895" name="Rectangle 7"/>
          <p:cNvSpPr>
            <a:spLocks noGrp="1" noChangeArrowheads="1"/>
          </p:cNvSpPr>
          <p:nvPr>
            <p:ph type="body" idx="1"/>
          </p:nvPr>
        </p:nvSpPr>
        <p:spPr>
          <a:xfrm>
            <a:off x="914400" y="4343400"/>
            <a:ext cx="5029200" cy="4114800"/>
          </a:xfrm>
          <a:ln/>
        </p:spPr>
        <p:txBody>
          <a:bodyPr lIns="90488" tIns="44450" rIns="90488" bIns="44450"/>
          <a:lstStyle/>
          <a:p>
            <a:endParaRPr lang="en-N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5E1C346B-4F4E-430F-AB56-DC8FF5A18303}" type="slidenum">
              <a:rPr lang="en-US">
                <a:solidFill>
                  <a:prstClr val="black"/>
                </a:solidFill>
              </a:rPr>
              <a:pPr/>
              <a:t>19</a:t>
            </a:fld>
            <a:endParaRPr lang="en-US">
              <a:solidFill>
                <a:prstClr val="black"/>
              </a:solidFill>
            </a:endParaRPr>
          </a:p>
        </p:txBody>
      </p:sp>
      <p:sp>
        <p:nvSpPr>
          <p:cNvPr id="3789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3789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eaLnBrk="0" fontAlgn="base" hangingPunct="0">
              <a:spcBef>
                <a:spcPct val="0"/>
              </a:spcBef>
              <a:spcAft>
                <a:spcPct val="0"/>
              </a:spcAft>
            </a:pPr>
            <a:r>
              <a:rPr lang="en-US" sz="1200">
                <a:solidFill>
                  <a:prstClr val="black"/>
                </a:solidFill>
                <a:latin typeface="Times New Roman" pitchFamily="18" charset="0"/>
              </a:rPr>
              <a:t>1</a:t>
            </a:r>
          </a:p>
        </p:txBody>
      </p:sp>
      <p:sp>
        <p:nvSpPr>
          <p:cNvPr id="3789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3789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37894" name="Rectangle 6"/>
          <p:cNvSpPr>
            <a:spLocks noGrp="1" noRot="1" noChangeAspect="1" noChangeArrowheads="1" noTextEdit="1"/>
          </p:cNvSpPr>
          <p:nvPr>
            <p:ph type="sldImg"/>
          </p:nvPr>
        </p:nvSpPr>
        <p:spPr>
          <a:xfrm>
            <a:off x="1152525" y="692150"/>
            <a:ext cx="4554538" cy="3416300"/>
          </a:xfrm>
          <a:ln w="12700" cap="flat"/>
        </p:spPr>
      </p:sp>
      <p:sp>
        <p:nvSpPr>
          <p:cNvPr id="37895" name="Rectangle 7"/>
          <p:cNvSpPr>
            <a:spLocks noGrp="1" noChangeArrowheads="1"/>
          </p:cNvSpPr>
          <p:nvPr>
            <p:ph type="body" idx="1"/>
          </p:nvPr>
        </p:nvSpPr>
        <p:spPr>
          <a:xfrm>
            <a:off x="914400" y="4343400"/>
            <a:ext cx="5029200" cy="4114800"/>
          </a:xfrm>
          <a:ln/>
        </p:spPr>
        <p:txBody>
          <a:bodyPr lIns="90488" tIns="44450" rIns="90488" bIns="44450"/>
          <a:lstStyle/>
          <a:p>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492DEA9B-926D-48EE-9F40-1DCB52F6340A}" type="slidenum">
              <a:rPr lang="en-US">
                <a:solidFill>
                  <a:prstClr val="black"/>
                </a:solidFill>
              </a:rPr>
              <a:pPr/>
              <a:t>2</a:t>
            </a:fld>
            <a:endParaRPr lang="en-US">
              <a:solidFill>
                <a:prstClr val="black"/>
              </a:solidFill>
            </a:endParaRPr>
          </a:p>
        </p:txBody>
      </p:sp>
      <p:sp>
        <p:nvSpPr>
          <p:cNvPr id="15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eaLnBrk="0" fontAlgn="base" hangingPunct="0">
              <a:spcBef>
                <a:spcPct val="0"/>
              </a:spcBef>
              <a:spcAft>
                <a:spcPct val="0"/>
              </a:spcAft>
            </a:pPr>
            <a:r>
              <a:rPr lang="en-US" sz="1200">
                <a:solidFill>
                  <a:prstClr val="black"/>
                </a:solidFill>
                <a:latin typeface="Times New Roman" pitchFamily="18" charset="0"/>
              </a:rPr>
              <a:t>1</a:t>
            </a:r>
          </a:p>
        </p:txBody>
      </p:sp>
      <p:sp>
        <p:nvSpPr>
          <p:cNvPr id="15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6" name="Rectangle 6"/>
          <p:cNvSpPr>
            <a:spLocks noGrp="1" noRot="1" noChangeAspect="1" noChangeArrowheads="1" noTextEdit="1"/>
          </p:cNvSpPr>
          <p:nvPr>
            <p:ph type="sldImg"/>
          </p:nvPr>
        </p:nvSpPr>
        <p:spPr>
          <a:xfrm>
            <a:off x="1152525" y="692150"/>
            <a:ext cx="4554538" cy="3416300"/>
          </a:xfrm>
          <a:ln w="12700" cap="flat"/>
        </p:spPr>
      </p:sp>
      <p:sp>
        <p:nvSpPr>
          <p:cNvPr id="15367" name="Rectangle 7"/>
          <p:cNvSpPr>
            <a:spLocks noGrp="1" noChangeArrowheads="1"/>
          </p:cNvSpPr>
          <p:nvPr>
            <p:ph type="body" idx="1"/>
          </p:nvPr>
        </p:nvSpPr>
        <p:spPr>
          <a:xfrm>
            <a:off x="914400" y="4343400"/>
            <a:ext cx="5029200" cy="4114800"/>
          </a:xfrm>
          <a:ln/>
        </p:spPr>
        <p:txBody>
          <a:bodyPr lIns="90488" tIns="44450" rIns="90488" bIns="44450"/>
          <a:lstStyle/>
          <a:p>
            <a:endParaRPr lang="en-N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492DEA9B-926D-48EE-9F40-1DCB52F6340A}" type="slidenum">
              <a:rPr lang="en-US">
                <a:solidFill>
                  <a:prstClr val="black"/>
                </a:solidFill>
              </a:rPr>
              <a:pPr/>
              <a:t>20</a:t>
            </a:fld>
            <a:endParaRPr lang="en-US">
              <a:solidFill>
                <a:prstClr val="black"/>
              </a:solidFill>
            </a:endParaRPr>
          </a:p>
        </p:txBody>
      </p:sp>
      <p:sp>
        <p:nvSpPr>
          <p:cNvPr id="15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eaLnBrk="0" fontAlgn="base" hangingPunct="0">
              <a:spcBef>
                <a:spcPct val="0"/>
              </a:spcBef>
              <a:spcAft>
                <a:spcPct val="0"/>
              </a:spcAft>
            </a:pPr>
            <a:r>
              <a:rPr lang="en-US" sz="1200">
                <a:solidFill>
                  <a:prstClr val="black"/>
                </a:solidFill>
                <a:latin typeface="Times New Roman" pitchFamily="18" charset="0"/>
              </a:rPr>
              <a:t>1</a:t>
            </a:r>
          </a:p>
        </p:txBody>
      </p:sp>
      <p:sp>
        <p:nvSpPr>
          <p:cNvPr id="15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6" name="Rectangle 6"/>
          <p:cNvSpPr>
            <a:spLocks noGrp="1" noRot="1" noChangeAspect="1" noChangeArrowheads="1" noTextEdit="1"/>
          </p:cNvSpPr>
          <p:nvPr>
            <p:ph type="sldImg"/>
          </p:nvPr>
        </p:nvSpPr>
        <p:spPr>
          <a:xfrm>
            <a:off x="1152525" y="692150"/>
            <a:ext cx="4554538" cy="3416300"/>
          </a:xfrm>
          <a:ln w="12700" cap="flat"/>
        </p:spPr>
      </p:sp>
      <p:sp>
        <p:nvSpPr>
          <p:cNvPr id="15367" name="Rectangle 7"/>
          <p:cNvSpPr>
            <a:spLocks noGrp="1" noChangeArrowheads="1"/>
          </p:cNvSpPr>
          <p:nvPr>
            <p:ph type="body" idx="1"/>
          </p:nvPr>
        </p:nvSpPr>
        <p:spPr>
          <a:xfrm>
            <a:off x="914400" y="4343400"/>
            <a:ext cx="5029200" cy="4114800"/>
          </a:xfrm>
          <a:ln/>
        </p:spPr>
        <p:txBody>
          <a:bodyPr lIns="90488" tIns="44450" rIns="90488" bIns="44450"/>
          <a:lstStyle/>
          <a:p>
            <a:endParaRPr lang="en-N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492DEA9B-926D-48EE-9F40-1DCB52F6340A}" type="slidenum">
              <a:rPr lang="en-US">
                <a:solidFill>
                  <a:prstClr val="black"/>
                </a:solidFill>
              </a:rPr>
              <a:pPr/>
              <a:t>21</a:t>
            </a:fld>
            <a:endParaRPr lang="en-US">
              <a:solidFill>
                <a:prstClr val="black"/>
              </a:solidFill>
            </a:endParaRPr>
          </a:p>
        </p:txBody>
      </p:sp>
      <p:sp>
        <p:nvSpPr>
          <p:cNvPr id="15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eaLnBrk="0" fontAlgn="base" hangingPunct="0">
              <a:spcBef>
                <a:spcPct val="0"/>
              </a:spcBef>
              <a:spcAft>
                <a:spcPct val="0"/>
              </a:spcAft>
            </a:pPr>
            <a:r>
              <a:rPr lang="en-US" sz="1200">
                <a:solidFill>
                  <a:prstClr val="black"/>
                </a:solidFill>
                <a:latin typeface="Times New Roman" pitchFamily="18" charset="0"/>
              </a:rPr>
              <a:t>1</a:t>
            </a:r>
          </a:p>
        </p:txBody>
      </p:sp>
      <p:sp>
        <p:nvSpPr>
          <p:cNvPr id="15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6" name="Rectangle 6"/>
          <p:cNvSpPr>
            <a:spLocks noGrp="1" noRot="1" noChangeAspect="1" noChangeArrowheads="1" noTextEdit="1"/>
          </p:cNvSpPr>
          <p:nvPr>
            <p:ph type="sldImg"/>
          </p:nvPr>
        </p:nvSpPr>
        <p:spPr>
          <a:xfrm>
            <a:off x="1152525" y="692150"/>
            <a:ext cx="4554538" cy="3416300"/>
          </a:xfrm>
          <a:ln w="12700" cap="flat"/>
        </p:spPr>
      </p:sp>
      <p:sp>
        <p:nvSpPr>
          <p:cNvPr id="15367" name="Rectangle 7"/>
          <p:cNvSpPr>
            <a:spLocks noGrp="1" noChangeArrowheads="1"/>
          </p:cNvSpPr>
          <p:nvPr>
            <p:ph type="body" idx="1"/>
          </p:nvPr>
        </p:nvSpPr>
        <p:spPr>
          <a:xfrm>
            <a:off x="914400" y="4343400"/>
            <a:ext cx="5029200" cy="4114800"/>
          </a:xfrm>
          <a:ln/>
        </p:spPr>
        <p:txBody>
          <a:bodyPr lIns="90488" tIns="44450" rIns="90488" bIns="44450"/>
          <a:lstStyle/>
          <a:p>
            <a:endParaRPr lang="en-N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492DEA9B-926D-48EE-9F40-1DCB52F6340A}" type="slidenum">
              <a:rPr lang="en-US">
                <a:solidFill>
                  <a:prstClr val="black"/>
                </a:solidFill>
              </a:rPr>
              <a:pPr/>
              <a:t>22</a:t>
            </a:fld>
            <a:endParaRPr lang="en-US">
              <a:solidFill>
                <a:prstClr val="black"/>
              </a:solidFill>
            </a:endParaRPr>
          </a:p>
        </p:txBody>
      </p:sp>
      <p:sp>
        <p:nvSpPr>
          <p:cNvPr id="15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eaLnBrk="0" fontAlgn="base" hangingPunct="0">
              <a:spcBef>
                <a:spcPct val="0"/>
              </a:spcBef>
              <a:spcAft>
                <a:spcPct val="0"/>
              </a:spcAft>
            </a:pPr>
            <a:r>
              <a:rPr lang="en-US" sz="1200">
                <a:solidFill>
                  <a:prstClr val="black"/>
                </a:solidFill>
                <a:latin typeface="Times New Roman" pitchFamily="18" charset="0"/>
              </a:rPr>
              <a:t>1</a:t>
            </a:r>
          </a:p>
        </p:txBody>
      </p:sp>
      <p:sp>
        <p:nvSpPr>
          <p:cNvPr id="15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6" name="Rectangle 6"/>
          <p:cNvSpPr>
            <a:spLocks noGrp="1" noRot="1" noChangeAspect="1" noChangeArrowheads="1" noTextEdit="1"/>
          </p:cNvSpPr>
          <p:nvPr>
            <p:ph type="sldImg"/>
          </p:nvPr>
        </p:nvSpPr>
        <p:spPr>
          <a:xfrm>
            <a:off x="1152525" y="692150"/>
            <a:ext cx="4554538" cy="3416300"/>
          </a:xfrm>
          <a:ln w="12700" cap="flat"/>
        </p:spPr>
      </p:sp>
      <p:sp>
        <p:nvSpPr>
          <p:cNvPr id="15367" name="Rectangle 7"/>
          <p:cNvSpPr>
            <a:spLocks noGrp="1" noChangeArrowheads="1"/>
          </p:cNvSpPr>
          <p:nvPr>
            <p:ph type="body" idx="1"/>
          </p:nvPr>
        </p:nvSpPr>
        <p:spPr>
          <a:xfrm>
            <a:off x="914400" y="4343400"/>
            <a:ext cx="5029200" cy="4114800"/>
          </a:xfrm>
          <a:ln/>
        </p:spPr>
        <p:txBody>
          <a:bodyPr lIns="90488" tIns="44450" rIns="90488" bIns="44450"/>
          <a:lstStyle/>
          <a:p>
            <a:endParaRPr lang="en-N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492DEA9B-926D-48EE-9F40-1DCB52F6340A}" type="slidenum">
              <a:rPr lang="en-US">
                <a:solidFill>
                  <a:prstClr val="black"/>
                </a:solidFill>
              </a:rPr>
              <a:pPr/>
              <a:t>23</a:t>
            </a:fld>
            <a:endParaRPr lang="en-US">
              <a:solidFill>
                <a:prstClr val="black"/>
              </a:solidFill>
            </a:endParaRPr>
          </a:p>
        </p:txBody>
      </p:sp>
      <p:sp>
        <p:nvSpPr>
          <p:cNvPr id="15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eaLnBrk="0" fontAlgn="base" hangingPunct="0">
              <a:spcBef>
                <a:spcPct val="0"/>
              </a:spcBef>
              <a:spcAft>
                <a:spcPct val="0"/>
              </a:spcAft>
            </a:pPr>
            <a:r>
              <a:rPr lang="en-US" sz="1200">
                <a:solidFill>
                  <a:prstClr val="black"/>
                </a:solidFill>
                <a:latin typeface="Times New Roman" pitchFamily="18" charset="0"/>
              </a:rPr>
              <a:t>1</a:t>
            </a:r>
          </a:p>
        </p:txBody>
      </p:sp>
      <p:sp>
        <p:nvSpPr>
          <p:cNvPr id="15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6" name="Rectangle 6"/>
          <p:cNvSpPr>
            <a:spLocks noGrp="1" noRot="1" noChangeAspect="1" noChangeArrowheads="1" noTextEdit="1"/>
          </p:cNvSpPr>
          <p:nvPr>
            <p:ph type="sldImg"/>
          </p:nvPr>
        </p:nvSpPr>
        <p:spPr>
          <a:xfrm>
            <a:off x="1152525" y="692150"/>
            <a:ext cx="4554538" cy="3416300"/>
          </a:xfrm>
          <a:ln w="12700" cap="flat"/>
        </p:spPr>
      </p:sp>
      <p:sp>
        <p:nvSpPr>
          <p:cNvPr id="15367" name="Rectangle 7"/>
          <p:cNvSpPr>
            <a:spLocks noGrp="1" noChangeArrowheads="1"/>
          </p:cNvSpPr>
          <p:nvPr>
            <p:ph type="body" idx="1"/>
          </p:nvPr>
        </p:nvSpPr>
        <p:spPr>
          <a:xfrm>
            <a:off x="914400" y="4343400"/>
            <a:ext cx="5029200" cy="4114800"/>
          </a:xfrm>
          <a:ln/>
        </p:spPr>
        <p:txBody>
          <a:bodyPr lIns="90488" tIns="44450" rIns="90488" bIns="44450"/>
          <a:lstStyle/>
          <a:p>
            <a:endParaRPr lang="en-N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492DEA9B-926D-48EE-9F40-1DCB52F6340A}" type="slidenum">
              <a:rPr lang="en-US">
                <a:solidFill>
                  <a:prstClr val="black"/>
                </a:solidFill>
              </a:rPr>
              <a:pPr/>
              <a:t>24</a:t>
            </a:fld>
            <a:endParaRPr lang="en-US">
              <a:solidFill>
                <a:prstClr val="black"/>
              </a:solidFill>
            </a:endParaRPr>
          </a:p>
        </p:txBody>
      </p:sp>
      <p:sp>
        <p:nvSpPr>
          <p:cNvPr id="15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eaLnBrk="0" fontAlgn="base" hangingPunct="0">
              <a:spcBef>
                <a:spcPct val="0"/>
              </a:spcBef>
              <a:spcAft>
                <a:spcPct val="0"/>
              </a:spcAft>
            </a:pPr>
            <a:r>
              <a:rPr lang="en-US" sz="1200">
                <a:solidFill>
                  <a:prstClr val="black"/>
                </a:solidFill>
                <a:latin typeface="Times New Roman" pitchFamily="18" charset="0"/>
              </a:rPr>
              <a:t>1</a:t>
            </a:r>
          </a:p>
        </p:txBody>
      </p:sp>
      <p:sp>
        <p:nvSpPr>
          <p:cNvPr id="15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6" name="Rectangle 6"/>
          <p:cNvSpPr>
            <a:spLocks noGrp="1" noRot="1" noChangeAspect="1" noChangeArrowheads="1" noTextEdit="1"/>
          </p:cNvSpPr>
          <p:nvPr>
            <p:ph type="sldImg"/>
          </p:nvPr>
        </p:nvSpPr>
        <p:spPr>
          <a:xfrm>
            <a:off x="1152525" y="692150"/>
            <a:ext cx="4554538" cy="3416300"/>
          </a:xfrm>
          <a:ln w="12700" cap="flat"/>
        </p:spPr>
      </p:sp>
      <p:sp>
        <p:nvSpPr>
          <p:cNvPr id="15367" name="Rectangle 7"/>
          <p:cNvSpPr>
            <a:spLocks noGrp="1" noChangeArrowheads="1"/>
          </p:cNvSpPr>
          <p:nvPr>
            <p:ph type="body" idx="1"/>
          </p:nvPr>
        </p:nvSpPr>
        <p:spPr>
          <a:xfrm>
            <a:off x="914400" y="4343400"/>
            <a:ext cx="5029200" cy="4114800"/>
          </a:xfrm>
          <a:ln/>
        </p:spPr>
        <p:txBody>
          <a:bodyPr lIns="90488" tIns="44450" rIns="90488" bIns="44450"/>
          <a:lstStyle/>
          <a:p>
            <a:endParaRPr lang="en-N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492DEA9B-926D-48EE-9F40-1DCB52F6340A}" type="slidenum">
              <a:rPr lang="en-US">
                <a:solidFill>
                  <a:prstClr val="black"/>
                </a:solidFill>
              </a:rPr>
              <a:pPr/>
              <a:t>25</a:t>
            </a:fld>
            <a:endParaRPr lang="en-US">
              <a:solidFill>
                <a:prstClr val="black"/>
              </a:solidFill>
            </a:endParaRPr>
          </a:p>
        </p:txBody>
      </p:sp>
      <p:sp>
        <p:nvSpPr>
          <p:cNvPr id="15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eaLnBrk="0" fontAlgn="base" hangingPunct="0">
              <a:spcBef>
                <a:spcPct val="0"/>
              </a:spcBef>
              <a:spcAft>
                <a:spcPct val="0"/>
              </a:spcAft>
            </a:pPr>
            <a:r>
              <a:rPr lang="en-US" sz="1200">
                <a:solidFill>
                  <a:prstClr val="black"/>
                </a:solidFill>
                <a:latin typeface="Times New Roman" pitchFamily="18" charset="0"/>
              </a:rPr>
              <a:t>1</a:t>
            </a:r>
          </a:p>
        </p:txBody>
      </p:sp>
      <p:sp>
        <p:nvSpPr>
          <p:cNvPr id="15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6" name="Rectangle 6"/>
          <p:cNvSpPr>
            <a:spLocks noGrp="1" noRot="1" noChangeAspect="1" noChangeArrowheads="1" noTextEdit="1"/>
          </p:cNvSpPr>
          <p:nvPr>
            <p:ph type="sldImg"/>
          </p:nvPr>
        </p:nvSpPr>
        <p:spPr>
          <a:xfrm>
            <a:off x="1152525" y="692150"/>
            <a:ext cx="4554538" cy="3416300"/>
          </a:xfrm>
          <a:ln w="12700" cap="flat"/>
        </p:spPr>
      </p:sp>
      <p:sp>
        <p:nvSpPr>
          <p:cNvPr id="15367" name="Rectangle 7"/>
          <p:cNvSpPr>
            <a:spLocks noGrp="1" noChangeArrowheads="1"/>
          </p:cNvSpPr>
          <p:nvPr>
            <p:ph type="body" idx="1"/>
          </p:nvPr>
        </p:nvSpPr>
        <p:spPr>
          <a:xfrm>
            <a:off x="914400" y="4343400"/>
            <a:ext cx="5029200" cy="4114800"/>
          </a:xfrm>
          <a:ln/>
        </p:spPr>
        <p:txBody>
          <a:bodyPr lIns="90488" tIns="44450" rIns="90488" bIns="44450"/>
          <a:lstStyle/>
          <a:p>
            <a:endParaRPr lang="en-N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492DEA9B-926D-48EE-9F40-1DCB52F6340A}" type="slidenum">
              <a:rPr lang="en-US">
                <a:solidFill>
                  <a:prstClr val="black"/>
                </a:solidFill>
              </a:rPr>
              <a:pPr/>
              <a:t>26</a:t>
            </a:fld>
            <a:endParaRPr lang="en-US">
              <a:solidFill>
                <a:prstClr val="black"/>
              </a:solidFill>
            </a:endParaRPr>
          </a:p>
        </p:txBody>
      </p:sp>
      <p:sp>
        <p:nvSpPr>
          <p:cNvPr id="15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eaLnBrk="0" fontAlgn="base" hangingPunct="0">
              <a:spcBef>
                <a:spcPct val="0"/>
              </a:spcBef>
              <a:spcAft>
                <a:spcPct val="0"/>
              </a:spcAft>
            </a:pPr>
            <a:r>
              <a:rPr lang="en-US" sz="1200">
                <a:solidFill>
                  <a:prstClr val="black"/>
                </a:solidFill>
                <a:latin typeface="Times New Roman" pitchFamily="18" charset="0"/>
              </a:rPr>
              <a:t>1</a:t>
            </a:r>
          </a:p>
        </p:txBody>
      </p:sp>
      <p:sp>
        <p:nvSpPr>
          <p:cNvPr id="15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6" name="Rectangle 6"/>
          <p:cNvSpPr>
            <a:spLocks noGrp="1" noRot="1" noChangeAspect="1" noChangeArrowheads="1" noTextEdit="1"/>
          </p:cNvSpPr>
          <p:nvPr>
            <p:ph type="sldImg"/>
          </p:nvPr>
        </p:nvSpPr>
        <p:spPr>
          <a:xfrm>
            <a:off x="1152525" y="692150"/>
            <a:ext cx="4554538" cy="3416300"/>
          </a:xfrm>
          <a:ln w="12700" cap="flat"/>
        </p:spPr>
      </p:sp>
      <p:sp>
        <p:nvSpPr>
          <p:cNvPr id="15367" name="Rectangle 7"/>
          <p:cNvSpPr>
            <a:spLocks noGrp="1" noChangeArrowheads="1"/>
          </p:cNvSpPr>
          <p:nvPr>
            <p:ph type="body" idx="1"/>
          </p:nvPr>
        </p:nvSpPr>
        <p:spPr>
          <a:xfrm>
            <a:off x="914400" y="4343400"/>
            <a:ext cx="5029200" cy="4114800"/>
          </a:xfrm>
          <a:ln/>
        </p:spPr>
        <p:txBody>
          <a:bodyPr lIns="90488" tIns="44450" rIns="90488" bIns="44450"/>
          <a:lstStyle/>
          <a:p>
            <a:endParaRPr lang="en-N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492DEA9B-926D-48EE-9F40-1DCB52F6340A}" type="slidenum">
              <a:rPr lang="en-US">
                <a:solidFill>
                  <a:prstClr val="black"/>
                </a:solidFill>
              </a:rPr>
              <a:pPr/>
              <a:t>27</a:t>
            </a:fld>
            <a:endParaRPr lang="en-US">
              <a:solidFill>
                <a:prstClr val="black"/>
              </a:solidFill>
            </a:endParaRPr>
          </a:p>
        </p:txBody>
      </p:sp>
      <p:sp>
        <p:nvSpPr>
          <p:cNvPr id="15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eaLnBrk="0" fontAlgn="base" hangingPunct="0">
              <a:spcBef>
                <a:spcPct val="0"/>
              </a:spcBef>
              <a:spcAft>
                <a:spcPct val="0"/>
              </a:spcAft>
            </a:pPr>
            <a:r>
              <a:rPr lang="en-US" sz="1200">
                <a:solidFill>
                  <a:prstClr val="black"/>
                </a:solidFill>
                <a:latin typeface="Times New Roman" pitchFamily="18" charset="0"/>
              </a:rPr>
              <a:t>1</a:t>
            </a:r>
          </a:p>
        </p:txBody>
      </p:sp>
      <p:sp>
        <p:nvSpPr>
          <p:cNvPr id="15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6" name="Rectangle 6"/>
          <p:cNvSpPr>
            <a:spLocks noGrp="1" noRot="1" noChangeAspect="1" noChangeArrowheads="1" noTextEdit="1"/>
          </p:cNvSpPr>
          <p:nvPr>
            <p:ph type="sldImg"/>
          </p:nvPr>
        </p:nvSpPr>
        <p:spPr>
          <a:xfrm>
            <a:off x="1152525" y="692150"/>
            <a:ext cx="4554538" cy="3416300"/>
          </a:xfrm>
          <a:ln w="12700" cap="flat"/>
        </p:spPr>
      </p:sp>
      <p:sp>
        <p:nvSpPr>
          <p:cNvPr id="15367" name="Rectangle 7"/>
          <p:cNvSpPr>
            <a:spLocks noGrp="1" noChangeArrowheads="1"/>
          </p:cNvSpPr>
          <p:nvPr>
            <p:ph type="body" idx="1"/>
          </p:nvPr>
        </p:nvSpPr>
        <p:spPr>
          <a:xfrm>
            <a:off x="914400" y="4343400"/>
            <a:ext cx="5029200" cy="4114800"/>
          </a:xfrm>
          <a:ln/>
        </p:spPr>
        <p:txBody>
          <a:bodyPr lIns="90488" tIns="44450" rIns="90488" bIns="44450"/>
          <a:lstStyle/>
          <a:p>
            <a:endParaRPr lang="en-N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492DEA9B-926D-48EE-9F40-1DCB52F6340A}" type="slidenum">
              <a:rPr lang="en-US">
                <a:solidFill>
                  <a:prstClr val="black"/>
                </a:solidFill>
              </a:rPr>
              <a:pPr/>
              <a:t>28</a:t>
            </a:fld>
            <a:endParaRPr lang="en-US">
              <a:solidFill>
                <a:prstClr val="black"/>
              </a:solidFill>
            </a:endParaRPr>
          </a:p>
        </p:txBody>
      </p:sp>
      <p:sp>
        <p:nvSpPr>
          <p:cNvPr id="15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eaLnBrk="0" fontAlgn="base" hangingPunct="0">
              <a:spcBef>
                <a:spcPct val="0"/>
              </a:spcBef>
              <a:spcAft>
                <a:spcPct val="0"/>
              </a:spcAft>
            </a:pPr>
            <a:r>
              <a:rPr lang="en-US" sz="1200">
                <a:solidFill>
                  <a:prstClr val="black"/>
                </a:solidFill>
                <a:latin typeface="Times New Roman" pitchFamily="18" charset="0"/>
              </a:rPr>
              <a:t>1</a:t>
            </a:r>
          </a:p>
        </p:txBody>
      </p:sp>
      <p:sp>
        <p:nvSpPr>
          <p:cNvPr id="15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6" name="Rectangle 6"/>
          <p:cNvSpPr>
            <a:spLocks noGrp="1" noRot="1" noChangeAspect="1" noChangeArrowheads="1" noTextEdit="1"/>
          </p:cNvSpPr>
          <p:nvPr>
            <p:ph type="sldImg"/>
          </p:nvPr>
        </p:nvSpPr>
        <p:spPr>
          <a:xfrm>
            <a:off x="1152525" y="692150"/>
            <a:ext cx="4554538" cy="3416300"/>
          </a:xfrm>
          <a:ln w="12700" cap="flat"/>
        </p:spPr>
      </p:sp>
      <p:sp>
        <p:nvSpPr>
          <p:cNvPr id="15367" name="Rectangle 7"/>
          <p:cNvSpPr>
            <a:spLocks noGrp="1" noChangeArrowheads="1"/>
          </p:cNvSpPr>
          <p:nvPr>
            <p:ph type="body" idx="1"/>
          </p:nvPr>
        </p:nvSpPr>
        <p:spPr>
          <a:xfrm>
            <a:off x="914400" y="4343400"/>
            <a:ext cx="5029200" cy="4114800"/>
          </a:xfrm>
          <a:ln/>
        </p:spPr>
        <p:txBody>
          <a:bodyPr lIns="90488" tIns="44450" rIns="90488" bIns="44450"/>
          <a:lstStyle/>
          <a:p>
            <a:endParaRPr lang="en-N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492DEA9B-926D-48EE-9F40-1DCB52F6340A}" type="slidenum">
              <a:rPr lang="en-US">
                <a:solidFill>
                  <a:prstClr val="black"/>
                </a:solidFill>
              </a:rPr>
              <a:pPr/>
              <a:t>29</a:t>
            </a:fld>
            <a:endParaRPr lang="en-US">
              <a:solidFill>
                <a:prstClr val="black"/>
              </a:solidFill>
            </a:endParaRPr>
          </a:p>
        </p:txBody>
      </p:sp>
      <p:sp>
        <p:nvSpPr>
          <p:cNvPr id="15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eaLnBrk="0" fontAlgn="base" hangingPunct="0">
              <a:spcBef>
                <a:spcPct val="0"/>
              </a:spcBef>
              <a:spcAft>
                <a:spcPct val="0"/>
              </a:spcAft>
            </a:pPr>
            <a:r>
              <a:rPr lang="en-US" sz="1200">
                <a:solidFill>
                  <a:prstClr val="black"/>
                </a:solidFill>
                <a:latin typeface="Times New Roman" pitchFamily="18" charset="0"/>
              </a:rPr>
              <a:t>1</a:t>
            </a:r>
          </a:p>
        </p:txBody>
      </p:sp>
      <p:sp>
        <p:nvSpPr>
          <p:cNvPr id="15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6" name="Rectangle 6"/>
          <p:cNvSpPr>
            <a:spLocks noGrp="1" noRot="1" noChangeAspect="1" noChangeArrowheads="1" noTextEdit="1"/>
          </p:cNvSpPr>
          <p:nvPr>
            <p:ph type="sldImg"/>
          </p:nvPr>
        </p:nvSpPr>
        <p:spPr>
          <a:xfrm>
            <a:off x="1152525" y="692150"/>
            <a:ext cx="4554538" cy="3416300"/>
          </a:xfrm>
          <a:ln w="12700" cap="flat"/>
        </p:spPr>
      </p:sp>
      <p:sp>
        <p:nvSpPr>
          <p:cNvPr id="15367" name="Rectangle 7"/>
          <p:cNvSpPr>
            <a:spLocks noGrp="1" noChangeArrowheads="1"/>
          </p:cNvSpPr>
          <p:nvPr>
            <p:ph type="body" idx="1"/>
          </p:nvPr>
        </p:nvSpPr>
        <p:spPr>
          <a:xfrm>
            <a:off x="914400" y="4343400"/>
            <a:ext cx="5029200" cy="4114800"/>
          </a:xfrm>
          <a:ln/>
        </p:spPr>
        <p:txBody>
          <a:bodyPr lIns="90488" tIns="44450" rIns="90488" bIns="44450"/>
          <a:lstStyle/>
          <a:p>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492DEA9B-926D-48EE-9F40-1DCB52F6340A}" type="slidenum">
              <a:rPr lang="en-US">
                <a:solidFill>
                  <a:prstClr val="black"/>
                </a:solidFill>
              </a:rPr>
              <a:pPr/>
              <a:t>3</a:t>
            </a:fld>
            <a:endParaRPr lang="en-US">
              <a:solidFill>
                <a:prstClr val="black"/>
              </a:solidFill>
            </a:endParaRPr>
          </a:p>
        </p:txBody>
      </p:sp>
      <p:sp>
        <p:nvSpPr>
          <p:cNvPr id="15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eaLnBrk="0" fontAlgn="base" hangingPunct="0">
              <a:spcBef>
                <a:spcPct val="0"/>
              </a:spcBef>
              <a:spcAft>
                <a:spcPct val="0"/>
              </a:spcAft>
            </a:pPr>
            <a:r>
              <a:rPr lang="en-US" sz="1200">
                <a:solidFill>
                  <a:prstClr val="black"/>
                </a:solidFill>
                <a:latin typeface="Times New Roman" pitchFamily="18" charset="0"/>
              </a:rPr>
              <a:t>1</a:t>
            </a:r>
          </a:p>
        </p:txBody>
      </p:sp>
      <p:sp>
        <p:nvSpPr>
          <p:cNvPr id="15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prstClr val="black"/>
              </a:solidFill>
              <a:latin typeface="Arial" charset="0"/>
            </a:endParaRPr>
          </a:p>
        </p:txBody>
      </p:sp>
      <p:sp>
        <p:nvSpPr>
          <p:cNvPr id="15366" name="Rectangle 6"/>
          <p:cNvSpPr>
            <a:spLocks noGrp="1" noRot="1" noChangeAspect="1" noChangeArrowheads="1" noTextEdit="1"/>
          </p:cNvSpPr>
          <p:nvPr>
            <p:ph type="sldImg"/>
          </p:nvPr>
        </p:nvSpPr>
        <p:spPr>
          <a:xfrm>
            <a:off x="1152525" y="692150"/>
            <a:ext cx="4554538" cy="3416300"/>
          </a:xfrm>
          <a:ln w="12700" cap="flat"/>
        </p:spPr>
      </p:sp>
      <p:sp>
        <p:nvSpPr>
          <p:cNvPr id="15367" name="Rectangle 7"/>
          <p:cNvSpPr>
            <a:spLocks noGrp="1" noChangeArrowheads="1"/>
          </p:cNvSpPr>
          <p:nvPr>
            <p:ph type="body" idx="1"/>
          </p:nvPr>
        </p:nvSpPr>
        <p:spPr>
          <a:xfrm>
            <a:off x="914400" y="4343400"/>
            <a:ext cx="5029200" cy="4114800"/>
          </a:xfrm>
          <a:ln/>
        </p:spPr>
        <p:txBody>
          <a:bodyPr lIns="90488" tIns="44450" rIns="90488" bIns="44450"/>
          <a:lstStyle/>
          <a:p>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0B072273-B0FF-4BCD-97EB-73087292E131}" type="slidenum">
              <a:rPr lang="en-US"/>
              <a:pPr/>
              <a:t>4</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0B072273-B0FF-4BCD-97EB-73087292E131}" type="slidenum">
              <a:rPr lang="en-US"/>
              <a:pPr/>
              <a:t>5</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F0AF473-A077-4CA1-BF31-883B98547BF1}" type="slidenum">
              <a:rPr lang="en-US"/>
              <a:pPr/>
              <a:t>6</a:t>
            </a:fld>
            <a:endParaRPr lang="en-US"/>
          </a:p>
        </p:txBody>
      </p:sp>
      <p:sp>
        <p:nvSpPr>
          <p:cNvPr id="126979"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NZ"/>
          </a:p>
        </p:txBody>
      </p:sp>
      <p:sp>
        <p:nvSpPr>
          <p:cNvPr id="126980"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eaLnBrk="0" hangingPunct="0"/>
            <a:r>
              <a:rPr lang="en-US" sz="1200">
                <a:latin typeface="Times New Roman" pitchFamily="18" charset="0"/>
              </a:rPr>
              <a:t>1</a:t>
            </a:r>
          </a:p>
        </p:txBody>
      </p:sp>
      <p:sp>
        <p:nvSpPr>
          <p:cNvPr id="126981"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NZ"/>
          </a:p>
        </p:txBody>
      </p:sp>
      <p:sp>
        <p:nvSpPr>
          <p:cNvPr id="126982"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NZ"/>
          </a:p>
        </p:txBody>
      </p:sp>
      <p:sp>
        <p:nvSpPr>
          <p:cNvPr id="126983" name="Rectangle 6"/>
          <p:cNvSpPr>
            <a:spLocks noGrp="1" noRot="1" noChangeAspect="1" noChangeArrowheads="1" noTextEdit="1"/>
          </p:cNvSpPr>
          <p:nvPr>
            <p:ph type="sldImg"/>
          </p:nvPr>
        </p:nvSpPr>
        <p:spPr>
          <a:xfrm>
            <a:off x="1152525" y="692150"/>
            <a:ext cx="4554538" cy="3416300"/>
          </a:xfrm>
          <a:ln w="12700" cap="flat"/>
        </p:spPr>
      </p:sp>
      <p:sp>
        <p:nvSpPr>
          <p:cNvPr id="126984" name="Rectangle 7"/>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438A7DB9-0E76-4AEC-9ABD-BBC3130D723D}" type="slidenum">
              <a:rPr lang="en-US"/>
              <a:pPr/>
              <a:t>7</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10BCCD17-64AC-454C-B5B4-492BA9A5B82E}" type="slidenum">
              <a:rPr lang="en-US"/>
              <a:pPr/>
              <a:t>8</a:t>
            </a:fld>
            <a:endParaRPr lang="en-US"/>
          </a:p>
        </p:txBody>
      </p:sp>
      <p:sp>
        <p:nvSpPr>
          <p:cNvPr id="132099" name="Slide Image Placeholder 1"/>
          <p:cNvSpPr>
            <a:spLocks noGrp="1" noRot="1" noChangeAspect="1" noTextEdit="1"/>
          </p:cNvSpPr>
          <p:nvPr>
            <p:ph type="sldImg"/>
          </p:nvPr>
        </p:nvSpPr>
        <p:spPr>
          <a:ln/>
        </p:spPr>
      </p:sp>
      <p:sp>
        <p:nvSpPr>
          <p:cNvPr id="132100" name="Notes Placeholder 2"/>
          <p:cNvSpPr>
            <a:spLocks noGrp="1"/>
          </p:cNvSpPr>
          <p:nvPr>
            <p:ph type="body" idx="1"/>
          </p:nvPr>
        </p:nvSpPr>
        <p:spPr>
          <a:noFill/>
          <a:ln/>
        </p:spPr>
        <p:txBody>
          <a:bodyPr/>
          <a:lstStyle/>
          <a:p>
            <a:pPr eaLnBrk="1" hangingPunct="1">
              <a:spcBef>
                <a:spcPct val="0"/>
              </a:spcBef>
            </a:pPr>
            <a:endParaRPr lang="en-NZ"/>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90D956F-1709-4677-95A8-9F9FC01B86BE}" type="slidenum">
              <a:rPr lang="en-NZ" sz="1200">
                <a:latin typeface="+mn-lt"/>
                <a:cs typeface="Arial" charset="0"/>
              </a:rPr>
              <a:pPr algn="r">
                <a:defRPr/>
              </a:pPr>
              <a:t>8</a:t>
            </a:fld>
            <a:endParaRPr lang="en-NZ" sz="1200">
              <a:latin typeface="+mn-lt"/>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10BCCD17-64AC-454C-B5B4-492BA9A5B82E}" type="slidenum">
              <a:rPr lang="en-US"/>
              <a:pPr/>
              <a:t>9</a:t>
            </a:fld>
            <a:endParaRPr lang="en-US"/>
          </a:p>
        </p:txBody>
      </p:sp>
      <p:sp>
        <p:nvSpPr>
          <p:cNvPr id="132099" name="Slide Image Placeholder 1"/>
          <p:cNvSpPr>
            <a:spLocks noGrp="1" noRot="1" noChangeAspect="1" noTextEdit="1"/>
          </p:cNvSpPr>
          <p:nvPr>
            <p:ph type="sldImg"/>
          </p:nvPr>
        </p:nvSpPr>
        <p:spPr>
          <a:ln/>
        </p:spPr>
      </p:sp>
      <p:sp>
        <p:nvSpPr>
          <p:cNvPr id="132100" name="Notes Placeholder 2"/>
          <p:cNvSpPr>
            <a:spLocks noGrp="1"/>
          </p:cNvSpPr>
          <p:nvPr>
            <p:ph type="body" idx="1"/>
          </p:nvPr>
        </p:nvSpPr>
        <p:spPr>
          <a:noFill/>
          <a:ln/>
        </p:spPr>
        <p:txBody>
          <a:bodyPr/>
          <a:lstStyle/>
          <a:p>
            <a:pPr eaLnBrk="1" hangingPunct="1">
              <a:spcBef>
                <a:spcPct val="0"/>
              </a:spcBef>
            </a:pPr>
            <a:endParaRPr lang="en-NZ"/>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90D956F-1709-4677-95A8-9F9FC01B86BE}" type="slidenum">
              <a:rPr lang="en-NZ" sz="1200">
                <a:latin typeface="+mn-lt"/>
                <a:cs typeface="Arial" charset="0"/>
              </a:rPr>
              <a:pPr algn="r">
                <a:defRPr/>
              </a:pPr>
              <a:t>9</a:t>
            </a:fld>
            <a:endParaRPr lang="en-NZ" sz="1200">
              <a:latin typeface="+mn-lt"/>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2438400"/>
            <a:ext cx="9147175" cy="1063625"/>
            <a:chOff x="-2" y="1536"/>
            <a:chExt cx="5762" cy="670"/>
          </a:xfrm>
        </p:grpSpPr>
        <p:grpSp>
          <p:nvGrpSpPr>
            <p:cNvPr id="3" name="Group 3"/>
            <p:cNvGrpSpPr>
              <a:grpSpLocks/>
            </p:cNvGrpSpPr>
            <p:nvPr/>
          </p:nvGrpSpPr>
          <p:grpSpPr bwMode="auto">
            <a:xfrm flipH="1">
              <a:off x="-2" y="1562"/>
              <a:ext cx="5763" cy="640"/>
              <a:chOff x="-3" y="1562"/>
              <a:chExt cx="5763" cy="640"/>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1" name="Freeform 7"/>
              <p:cNvSpPr>
                <a:spLocks/>
              </p:cNvSpPr>
              <p:nvPr/>
            </p:nvSpPr>
            <p:spPr bwMode="ltGray">
              <a:xfrm rot="-5400000">
                <a:off x="-58" y="1755"/>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4" name="Freeform 10"/>
              <p:cNvSpPr>
                <a:spLocks/>
              </p:cNvSpPr>
              <p:nvPr/>
            </p:nvSpPr>
            <p:spPr bwMode="ltGray">
              <a:xfrm rot="-5400000">
                <a:off x="154" y="1729"/>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5" name="Freeform 11"/>
              <p:cNvSpPr>
                <a:spLocks/>
              </p:cNvSpPr>
              <p:nvPr/>
            </p:nvSpPr>
            <p:spPr bwMode="ltGray">
              <a:xfrm rot="-5400000">
                <a:off x="3209"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7" name="Freeform 13"/>
              <p:cNvSpPr>
                <a:spLocks/>
              </p:cNvSpPr>
              <p:nvPr/>
            </p:nvSpPr>
            <p:spPr bwMode="ltGray">
              <a:xfrm rot="-5400000">
                <a:off x="1828" y="1750"/>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21" name="Freeform 17"/>
              <p:cNvSpPr>
                <a:spLocks/>
              </p:cNvSpPr>
              <p:nvPr/>
            </p:nvSpPr>
            <p:spPr bwMode="ltGray">
              <a:xfrm rot="-5400000">
                <a:off x="4075"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23" name="Freeform 19"/>
              <p:cNvSpPr>
                <a:spLocks/>
              </p:cNvSpPr>
              <p:nvPr/>
            </p:nvSpPr>
            <p:spPr bwMode="ltGray">
              <a:xfrm rot="-5400000">
                <a:off x="4581" y="1750"/>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25" name="Freeform 21"/>
              <p:cNvSpPr>
                <a:spLocks/>
              </p:cNvSpPr>
              <p:nvPr/>
            </p:nvSpPr>
            <p:spPr bwMode="ltGray">
              <a:xfrm rot="-5400000">
                <a:off x="5081"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NZ">
                <a:solidFill>
                  <a:srgbClr val="000000"/>
                </a:solidFill>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fontAlgn="base">
                <a:spcBef>
                  <a:spcPct val="0"/>
                </a:spcBef>
                <a:spcAft>
                  <a:spcPct val="0"/>
                </a:spcAft>
                <a:defRPr/>
              </a:pPr>
              <a:endParaRPr lang="en-NZ">
                <a:solidFill>
                  <a:srgbClr val="000000"/>
                </a:solidFill>
              </a:endParaRPr>
            </a:p>
          </p:txBody>
        </p:sp>
      </p:grpSp>
      <p:sp>
        <p:nvSpPr>
          <p:cNvPr id="14361"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r>
              <a:rPr lang="en-AU"/>
              <a:t>Click to edit Master title style</a:t>
            </a:r>
          </a:p>
        </p:txBody>
      </p:sp>
      <p:sp>
        <p:nvSpPr>
          <p:cNvPr id="14362"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r>
              <a:rPr lang="en-AU"/>
              <a:t>Click to edit Master subtitle style</a:t>
            </a:r>
          </a:p>
        </p:txBody>
      </p:sp>
      <p:sp>
        <p:nvSpPr>
          <p:cNvPr id="28"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AU"/>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27"/>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27"/>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73163" y="457200"/>
            <a:ext cx="777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3" name="Rectangle 27"/>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2438400"/>
            <a:ext cx="9147175" cy="1063625"/>
            <a:chOff x="-2" y="1536"/>
            <a:chExt cx="5762" cy="670"/>
          </a:xfrm>
        </p:grpSpPr>
        <p:grpSp>
          <p:nvGrpSpPr>
            <p:cNvPr id="3" name="Group 3"/>
            <p:cNvGrpSpPr>
              <a:grpSpLocks/>
            </p:cNvGrpSpPr>
            <p:nvPr/>
          </p:nvGrpSpPr>
          <p:grpSpPr bwMode="auto">
            <a:xfrm flipH="1">
              <a:off x="-2" y="1562"/>
              <a:ext cx="5762" cy="638"/>
              <a:chOff x="-2" y="1562"/>
              <a:chExt cx="5762" cy="638"/>
            </a:xfrm>
          </p:grpSpPr>
          <p:sp>
            <p:nvSpPr>
              <p:cNvPr id="9220" name="Freeform 4"/>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n-NZ"/>
              </a:p>
            </p:txBody>
          </p:sp>
          <p:sp>
            <p:nvSpPr>
              <p:cNvPr id="9221"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NZ"/>
              </a:p>
            </p:txBody>
          </p:sp>
          <p:sp>
            <p:nvSpPr>
              <p:cNvPr id="9222"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n-NZ"/>
              </a:p>
            </p:txBody>
          </p:sp>
          <p:sp>
            <p:nvSpPr>
              <p:cNvPr id="9223" name="Freeform 7"/>
              <p:cNvSpPr>
                <a:spLocks/>
              </p:cNvSpPr>
              <p:nvPr/>
            </p:nvSpPr>
            <p:spPr bwMode="ltGray">
              <a:xfrm rot="-5400000">
                <a:off x="-57"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n-NZ"/>
              </a:p>
            </p:txBody>
          </p:sp>
          <p:sp>
            <p:nvSpPr>
              <p:cNvPr id="9224"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n-NZ"/>
              </a:p>
            </p:txBody>
          </p:sp>
          <p:sp>
            <p:nvSpPr>
              <p:cNvPr id="9225"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NZ"/>
              </a:p>
            </p:txBody>
          </p:sp>
          <p:sp>
            <p:nvSpPr>
              <p:cNvPr id="9226" name="Freeform 10"/>
              <p:cNvSpPr>
                <a:spLocks/>
              </p:cNvSpPr>
              <p:nvPr/>
            </p:nvSpPr>
            <p:spPr bwMode="ltGray">
              <a:xfrm rot="-5400000">
                <a:off x="156" y="172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NZ"/>
              </a:p>
            </p:txBody>
          </p:sp>
          <p:sp>
            <p:nvSpPr>
              <p:cNvPr id="9227" name="Freeform 11"/>
              <p:cNvSpPr>
                <a:spLocks/>
              </p:cNvSpPr>
              <p:nvPr/>
            </p:nvSpPr>
            <p:spPr bwMode="ltGray">
              <a:xfrm rot="-5400000">
                <a:off x="3211"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NZ"/>
              </a:p>
            </p:txBody>
          </p:sp>
          <p:sp>
            <p:nvSpPr>
              <p:cNvPr id="9228"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n-NZ"/>
              </a:p>
            </p:txBody>
          </p:sp>
          <p:sp>
            <p:nvSpPr>
              <p:cNvPr id="9229" name="Freeform 13"/>
              <p:cNvSpPr>
                <a:spLocks/>
              </p:cNvSpPr>
              <p:nvPr/>
            </p:nvSpPr>
            <p:spPr bwMode="ltGray">
              <a:xfrm rot="-5400000">
                <a:off x="1830"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n-NZ"/>
              </a:p>
            </p:txBody>
          </p:sp>
          <p:sp>
            <p:nvSpPr>
              <p:cNvPr id="9230"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n-NZ"/>
              </a:p>
            </p:txBody>
          </p:sp>
          <p:sp>
            <p:nvSpPr>
              <p:cNvPr id="9231" name="Freeform 15"/>
              <p:cNvSpPr>
                <a:spLocks/>
              </p:cNvSpPr>
              <p:nvPr/>
            </p:nvSpPr>
            <p:spPr bwMode="ltGray">
              <a:xfrm rot="-5400000">
                <a:off x="2330"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NZ"/>
              </a:p>
            </p:txBody>
          </p:sp>
          <p:sp>
            <p:nvSpPr>
              <p:cNvPr id="9232"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n-NZ"/>
              </a:p>
            </p:txBody>
          </p:sp>
          <p:sp>
            <p:nvSpPr>
              <p:cNvPr id="9233" name="Freeform 17"/>
              <p:cNvSpPr>
                <a:spLocks/>
              </p:cNvSpPr>
              <p:nvPr/>
            </p:nvSpPr>
            <p:spPr bwMode="ltGray">
              <a:xfrm rot="-5400000">
                <a:off x="407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n-NZ"/>
              </a:p>
            </p:txBody>
          </p:sp>
          <p:sp>
            <p:nvSpPr>
              <p:cNvPr id="9234"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n-NZ"/>
              </a:p>
            </p:txBody>
          </p:sp>
          <p:sp>
            <p:nvSpPr>
              <p:cNvPr id="9235" name="Freeform 19"/>
              <p:cNvSpPr>
                <a:spLocks/>
              </p:cNvSpPr>
              <p:nvPr/>
            </p:nvSpPr>
            <p:spPr bwMode="ltGray">
              <a:xfrm rot="-5400000">
                <a:off x="4584"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n-NZ"/>
              </a:p>
            </p:txBody>
          </p:sp>
          <p:sp>
            <p:nvSpPr>
              <p:cNvPr id="9236"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n-NZ"/>
              </a:p>
            </p:txBody>
          </p:sp>
          <p:sp>
            <p:nvSpPr>
              <p:cNvPr id="9237" name="Freeform 21"/>
              <p:cNvSpPr>
                <a:spLocks/>
              </p:cNvSpPr>
              <p:nvPr/>
            </p:nvSpPr>
            <p:spPr bwMode="ltGray">
              <a:xfrm rot="-5400000">
                <a:off x="5084"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NZ"/>
              </a:p>
            </p:txBody>
          </p:sp>
          <p:sp>
            <p:nvSpPr>
              <p:cNvPr id="9238"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NZ"/>
              </a:p>
            </p:txBody>
          </p:sp>
        </p:grpSp>
        <p:sp>
          <p:nvSpPr>
            <p:cNvPr id="9239"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endParaRPr lang="en-NZ"/>
            </a:p>
          </p:txBody>
        </p:sp>
        <p:sp>
          <p:nvSpPr>
            <p:cNvPr id="9240"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endParaRPr lang="en-NZ"/>
            </a:p>
          </p:txBody>
        </p:sp>
      </p:grpSp>
      <p:sp>
        <p:nvSpPr>
          <p:cNvPr id="9241"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r>
              <a:rPr lang="en-AU"/>
              <a:t>Click to edit Master title style</a:t>
            </a:r>
          </a:p>
        </p:txBody>
      </p:sp>
      <p:sp>
        <p:nvSpPr>
          <p:cNvPr id="9242"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r>
              <a:rPr lang="en-AU"/>
              <a:t>Click to edit Master subtitle style</a:t>
            </a:r>
          </a:p>
        </p:txBody>
      </p:sp>
      <p:sp>
        <p:nvSpPr>
          <p:cNvPr id="9243" name="Rectangle 27"/>
          <p:cNvSpPr>
            <a:spLocks noGrp="1" noChangeArrowheads="1"/>
          </p:cNvSpPr>
          <p:nvPr>
            <p:ph type="dt" sz="half" idx="2"/>
          </p:nvPr>
        </p:nvSpPr>
        <p:spPr>
          <a:xfrm>
            <a:off x="1166813" y="6248400"/>
            <a:ext cx="1905000" cy="457200"/>
          </a:xfrm>
        </p:spPr>
        <p:txBody>
          <a:bodyPr/>
          <a:lstStyle>
            <a:lvl1pPr>
              <a:defRPr>
                <a:solidFill>
                  <a:srgbClr val="000000"/>
                </a:solidFill>
              </a:defRPr>
            </a:lvl1pPr>
          </a:lstStyle>
          <a:p>
            <a:endParaRPr lang="en-AU"/>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endParaRPr lang="en-AU"/>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lvl1pPr>
              <a:defRPr/>
            </a:lvl1pPr>
          </a:lstStyle>
          <a:p>
            <a:endParaRPr lang="en-AU"/>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lvl1pPr>
              <a:defRPr/>
            </a:lvl1pPr>
          </a:lstStyle>
          <a:p>
            <a:endParaRPr lang="en-AU"/>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lvl1pPr>
              <a:defRPr/>
            </a:lvl1pPr>
          </a:lstStyle>
          <a:p>
            <a:endParaRPr lang="en-AU"/>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27"/>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endParaRPr lang="en-AU"/>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endParaRPr lang="en-AU"/>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2438400"/>
            <a:ext cx="9147175" cy="1063625"/>
            <a:chOff x="-2" y="1536"/>
            <a:chExt cx="5762" cy="670"/>
          </a:xfrm>
        </p:grpSpPr>
        <p:grpSp>
          <p:nvGrpSpPr>
            <p:cNvPr id="3" name="Group 3"/>
            <p:cNvGrpSpPr>
              <a:grpSpLocks/>
            </p:cNvGrpSpPr>
            <p:nvPr/>
          </p:nvGrpSpPr>
          <p:grpSpPr bwMode="auto">
            <a:xfrm flipH="1">
              <a:off x="-2" y="1562"/>
              <a:ext cx="5762" cy="638"/>
              <a:chOff x="-2" y="1562"/>
              <a:chExt cx="5762" cy="638"/>
            </a:xfrm>
          </p:grpSpPr>
          <p:sp>
            <p:nvSpPr>
              <p:cNvPr id="9220" name="Freeform 4"/>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n-NZ"/>
              </a:p>
            </p:txBody>
          </p:sp>
          <p:sp>
            <p:nvSpPr>
              <p:cNvPr id="9221"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NZ"/>
              </a:p>
            </p:txBody>
          </p:sp>
          <p:sp>
            <p:nvSpPr>
              <p:cNvPr id="9222"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n-NZ"/>
              </a:p>
            </p:txBody>
          </p:sp>
          <p:sp>
            <p:nvSpPr>
              <p:cNvPr id="9223" name="Freeform 7"/>
              <p:cNvSpPr>
                <a:spLocks/>
              </p:cNvSpPr>
              <p:nvPr/>
            </p:nvSpPr>
            <p:spPr bwMode="ltGray">
              <a:xfrm rot="-5400000">
                <a:off x="-57"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n-NZ"/>
              </a:p>
            </p:txBody>
          </p:sp>
          <p:sp>
            <p:nvSpPr>
              <p:cNvPr id="9224"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n-NZ"/>
              </a:p>
            </p:txBody>
          </p:sp>
          <p:sp>
            <p:nvSpPr>
              <p:cNvPr id="9225"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NZ"/>
              </a:p>
            </p:txBody>
          </p:sp>
          <p:sp>
            <p:nvSpPr>
              <p:cNvPr id="9226" name="Freeform 10"/>
              <p:cNvSpPr>
                <a:spLocks/>
              </p:cNvSpPr>
              <p:nvPr/>
            </p:nvSpPr>
            <p:spPr bwMode="ltGray">
              <a:xfrm rot="-5400000">
                <a:off x="156" y="172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NZ"/>
              </a:p>
            </p:txBody>
          </p:sp>
          <p:sp>
            <p:nvSpPr>
              <p:cNvPr id="9227" name="Freeform 11"/>
              <p:cNvSpPr>
                <a:spLocks/>
              </p:cNvSpPr>
              <p:nvPr/>
            </p:nvSpPr>
            <p:spPr bwMode="ltGray">
              <a:xfrm rot="-5400000">
                <a:off x="3211"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NZ"/>
              </a:p>
            </p:txBody>
          </p:sp>
          <p:sp>
            <p:nvSpPr>
              <p:cNvPr id="9228"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n-NZ"/>
              </a:p>
            </p:txBody>
          </p:sp>
          <p:sp>
            <p:nvSpPr>
              <p:cNvPr id="9229" name="Freeform 13"/>
              <p:cNvSpPr>
                <a:spLocks/>
              </p:cNvSpPr>
              <p:nvPr/>
            </p:nvSpPr>
            <p:spPr bwMode="ltGray">
              <a:xfrm rot="-5400000">
                <a:off x="1830"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n-NZ"/>
              </a:p>
            </p:txBody>
          </p:sp>
          <p:sp>
            <p:nvSpPr>
              <p:cNvPr id="9230"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n-NZ"/>
              </a:p>
            </p:txBody>
          </p:sp>
          <p:sp>
            <p:nvSpPr>
              <p:cNvPr id="9231" name="Freeform 15"/>
              <p:cNvSpPr>
                <a:spLocks/>
              </p:cNvSpPr>
              <p:nvPr/>
            </p:nvSpPr>
            <p:spPr bwMode="ltGray">
              <a:xfrm rot="-5400000">
                <a:off x="2330"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NZ"/>
              </a:p>
            </p:txBody>
          </p:sp>
          <p:sp>
            <p:nvSpPr>
              <p:cNvPr id="9232"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n-NZ"/>
              </a:p>
            </p:txBody>
          </p:sp>
          <p:sp>
            <p:nvSpPr>
              <p:cNvPr id="9233" name="Freeform 17"/>
              <p:cNvSpPr>
                <a:spLocks/>
              </p:cNvSpPr>
              <p:nvPr/>
            </p:nvSpPr>
            <p:spPr bwMode="ltGray">
              <a:xfrm rot="-5400000">
                <a:off x="407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n-NZ"/>
              </a:p>
            </p:txBody>
          </p:sp>
          <p:sp>
            <p:nvSpPr>
              <p:cNvPr id="9234"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n-NZ"/>
              </a:p>
            </p:txBody>
          </p:sp>
          <p:sp>
            <p:nvSpPr>
              <p:cNvPr id="9235" name="Freeform 19"/>
              <p:cNvSpPr>
                <a:spLocks/>
              </p:cNvSpPr>
              <p:nvPr/>
            </p:nvSpPr>
            <p:spPr bwMode="ltGray">
              <a:xfrm rot="-5400000">
                <a:off x="4584"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n-NZ"/>
              </a:p>
            </p:txBody>
          </p:sp>
          <p:sp>
            <p:nvSpPr>
              <p:cNvPr id="9236"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n-NZ"/>
              </a:p>
            </p:txBody>
          </p:sp>
          <p:sp>
            <p:nvSpPr>
              <p:cNvPr id="9237" name="Freeform 21"/>
              <p:cNvSpPr>
                <a:spLocks/>
              </p:cNvSpPr>
              <p:nvPr/>
            </p:nvSpPr>
            <p:spPr bwMode="ltGray">
              <a:xfrm rot="-5400000">
                <a:off x="5084"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NZ"/>
              </a:p>
            </p:txBody>
          </p:sp>
          <p:sp>
            <p:nvSpPr>
              <p:cNvPr id="9238"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NZ"/>
              </a:p>
            </p:txBody>
          </p:sp>
        </p:grpSp>
        <p:sp>
          <p:nvSpPr>
            <p:cNvPr id="9239"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endParaRPr lang="en-NZ"/>
            </a:p>
          </p:txBody>
        </p:sp>
        <p:sp>
          <p:nvSpPr>
            <p:cNvPr id="9240"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endParaRPr lang="en-NZ"/>
            </a:p>
          </p:txBody>
        </p:sp>
      </p:grpSp>
      <p:sp>
        <p:nvSpPr>
          <p:cNvPr id="9241"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r>
              <a:rPr lang="en-AU"/>
              <a:t>Click to edit Master title style</a:t>
            </a:r>
          </a:p>
        </p:txBody>
      </p:sp>
      <p:sp>
        <p:nvSpPr>
          <p:cNvPr id="9242"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r>
              <a:rPr lang="en-AU"/>
              <a:t>Click to edit Master subtitle style</a:t>
            </a:r>
          </a:p>
        </p:txBody>
      </p:sp>
      <p:sp>
        <p:nvSpPr>
          <p:cNvPr id="9243" name="Rectangle 27"/>
          <p:cNvSpPr>
            <a:spLocks noGrp="1" noChangeArrowheads="1"/>
          </p:cNvSpPr>
          <p:nvPr>
            <p:ph type="dt" sz="half" idx="2"/>
          </p:nvPr>
        </p:nvSpPr>
        <p:spPr>
          <a:xfrm>
            <a:off x="1166813" y="6248400"/>
            <a:ext cx="1905000" cy="457200"/>
          </a:xfrm>
        </p:spPr>
        <p:txBody>
          <a:bodyPr/>
          <a:lstStyle>
            <a:lvl1pPr>
              <a:defRPr>
                <a:solidFill>
                  <a:srgbClr val="000000"/>
                </a:solidFill>
              </a:defRPr>
            </a:lvl1pPr>
          </a:lstStyle>
          <a:p>
            <a:endParaRPr lang="en-AU"/>
          </a:p>
        </p:txBody>
      </p:sp>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endParaRPr lang="en-AU"/>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lvl1pPr>
              <a:defRPr/>
            </a:lvl1pPr>
          </a:lstStyle>
          <a:p>
            <a:endParaRPr lang="en-AU"/>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lvl1pPr>
              <a:defRPr/>
            </a:lvl1pPr>
          </a:lstStyle>
          <a:p>
            <a:endParaRPr lang="en-AU"/>
          </a:p>
        </p:txBody>
      </p:sp>
    </p:spTree>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lvl1pPr>
              <a:defRPr/>
            </a:lvl1pPr>
          </a:lstStyle>
          <a:p>
            <a:endParaRPr lang="en-AU"/>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transitio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Tree>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Tree>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Tree>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endParaRPr lang="en-AU"/>
          </a:p>
        </p:txBody>
      </p:sp>
    </p:spTree>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endParaRPr lang="en-AU"/>
          </a:p>
        </p:txBody>
      </p:sp>
    </p:spTree>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2438400"/>
            <a:ext cx="9147175" cy="1063625"/>
            <a:chOff x="-2" y="1536"/>
            <a:chExt cx="5762" cy="670"/>
          </a:xfrm>
        </p:grpSpPr>
        <p:grpSp>
          <p:nvGrpSpPr>
            <p:cNvPr id="3" name="Group 3"/>
            <p:cNvGrpSpPr>
              <a:grpSpLocks/>
            </p:cNvGrpSpPr>
            <p:nvPr/>
          </p:nvGrpSpPr>
          <p:grpSpPr bwMode="auto">
            <a:xfrm flipH="1">
              <a:off x="-2" y="1562"/>
              <a:ext cx="5762" cy="638"/>
              <a:chOff x="-2" y="1562"/>
              <a:chExt cx="5762" cy="638"/>
            </a:xfrm>
          </p:grpSpPr>
          <p:sp>
            <p:nvSpPr>
              <p:cNvPr id="11268" name="Freeform 4"/>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1269"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127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1271" name="Freeform 7"/>
              <p:cNvSpPr>
                <a:spLocks/>
              </p:cNvSpPr>
              <p:nvPr/>
            </p:nvSpPr>
            <p:spPr bwMode="ltGray">
              <a:xfrm rot="-5400000">
                <a:off x="-57"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127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127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1274" name="Freeform 10"/>
              <p:cNvSpPr>
                <a:spLocks/>
              </p:cNvSpPr>
              <p:nvPr/>
            </p:nvSpPr>
            <p:spPr bwMode="ltGray">
              <a:xfrm rot="-5400000">
                <a:off x="156" y="172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1275" name="Freeform 11"/>
              <p:cNvSpPr>
                <a:spLocks/>
              </p:cNvSpPr>
              <p:nvPr/>
            </p:nvSpPr>
            <p:spPr bwMode="ltGray">
              <a:xfrm rot="-5400000">
                <a:off x="3211"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127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1277" name="Freeform 13"/>
              <p:cNvSpPr>
                <a:spLocks/>
              </p:cNvSpPr>
              <p:nvPr/>
            </p:nvSpPr>
            <p:spPr bwMode="ltGray">
              <a:xfrm rot="-5400000">
                <a:off x="1830"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127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1279" name="Freeform 15"/>
              <p:cNvSpPr>
                <a:spLocks/>
              </p:cNvSpPr>
              <p:nvPr/>
            </p:nvSpPr>
            <p:spPr bwMode="ltGray">
              <a:xfrm rot="-5400000">
                <a:off x="2330"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128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1281" name="Freeform 17"/>
              <p:cNvSpPr>
                <a:spLocks/>
              </p:cNvSpPr>
              <p:nvPr/>
            </p:nvSpPr>
            <p:spPr bwMode="ltGray">
              <a:xfrm rot="-5400000">
                <a:off x="407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128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1283" name="Freeform 19"/>
              <p:cNvSpPr>
                <a:spLocks/>
              </p:cNvSpPr>
              <p:nvPr/>
            </p:nvSpPr>
            <p:spPr bwMode="ltGray">
              <a:xfrm rot="-5400000">
                <a:off x="4584"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128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1285" name="Freeform 21"/>
              <p:cNvSpPr>
                <a:spLocks/>
              </p:cNvSpPr>
              <p:nvPr/>
            </p:nvSpPr>
            <p:spPr bwMode="ltGray">
              <a:xfrm rot="-5400000">
                <a:off x="5084"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128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grpSp>
        <p:sp>
          <p:nvSpPr>
            <p:cNvPr id="11287"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fontAlgn="base">
                <a:spcBef>
                  <a:spcPct val="0"/>
                </a:spcBef>
                <a:spcAft>
                  <a:spcPct val="0"/>
                </a:spcAft>
              </a:pPr>
              <a:endParaRPr lang="en-NZ">
                <a:solidFill>
                  <a:srgbClr val="000000"/>
                </a:solidFill>
              </a:endParaRPr>
            </a:p>
          </p:txBody>
        </p:sp>
        <p:sp>
          <p:nvSpPr>
            <p:cNvPr id="11288"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fontAlgn="base">
                <a:spcBef>
                  <a:spcPct val="0"/>
                </a:spcBef>
                <a:spcAft>
                  <a:spcPct val="0"/>
                </a:spcAft>
              </a:pPr>
              <a:endParaRPr lang="en-NZ">
                <a:solidFill>
                  <a:srgbClr val="000000"/>
                </a:solidFill>
              </a:endParaRPr>
            </a:p>
          </p:txBody>
        </p:sp>
      </p:grpSp>
      <p:sp>
        <p:nvSpPr>
          <p:cNvPr id="11289"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r>
              <a:rPr lang="en-AU"/>
              <a:t>Click to edit Master title style</a:t>
            </a:r>
          </a:p>
        </p:txBody>
      </p:sp>
      <p:sp>
        <p:nvSpPr>
          <p:cNvPr id="11290"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r>
              <a:rPr lang="en-AU"/>
              <a:t>Click to edit Master subtitle style</a:t>
            </a:r>
          </a:p>
        </p:txBody>
      </p:sp>
      <p:sp>
        <p:nvSpPr>
          <p:cNvPr id="11291" name="Rectangle 27"/>
          <p:cNvSpPr>
            <a:spLocks noGrp="1" noChangeArrowheads="1"/>
          </p:cNvSpPr>
          <p:nvPr>
            <p:ph type="dt" sz="half" idx="2"/>
          </p:nvPr>
        </p:nvSpPr>
        <p:spPr>
          <a:xfrm>
            <a:off x="1166813" y="6248400"/>
            <a:ext cx="1905000" cy="457200"/>
          </a:xfrm>
        </p:spPr>
        <p:txBody>
          <a:bodyPr/>
          <a:lstStyle>
            <a:lvl1pPr>
              <a:defRPr>
                <a:solidFill>
                  <a:srgbClr val="000000"/>
                </a:solidFill>
              </a:defRPr>
            </a:lvl1pPr>
          </a:lstStyle>
          <a:p>
            <a:endParaRPr lang="en-AU"/>
          </a:p>
        </p:txBody>
      </p:sp>
    </p:spTree>
  </p:cSld>
  <p:clrMapOvr>
    <a:masterClrMapping/>
  </p:clrMapOvr>
  <p:transitio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Tree>
  </p:cSld>
  <p:clrMapOvr>
    <a:masterClrMapping/>
  </p:clrMapOvr>
  <p:transitio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Tree>
  </p:cSld>
  <p:clrMapOvr>
    <a:masterClrMapping/>
  </p:clrMapOvr>
  <p:transitio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lvl1pPr>
              <a:defRPr/>
            </a:lvl1pPr>
          </a:lstStyle>
          <a:p>
            <a:endParaRPr lang="en-AU">
              <a:solidFill>
                <a:srgbClr val="000000"/>
              </a:solidFill>
            </a:endParaRPr>
          </a:p>
        </p:txBody>
      </p:sp>
    </p:spTree>
  </p:cSld>
  <p:clrMapOvr>
    <a:masterClrMapping/>
  </p:clrMapOvr>
  <p:transitio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lvl1pPr>
              <a:defRPr/>
            </a:lvl1pPr>
          </a:lstStyle>
          <a:p>
            <a:endParaRPr lang="en-AU">
              <a:solidFill>
                <a:srgbClr val="000000"/>
              </a:solidFill>
            </a:endParaRP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27"/>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Tree>
  </p:cSld>
  <p:clrMapOvr>
    <a:masterClrMapping/>
  </p:clrMapOvr>
  <p:transition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lvl1pPr>
              <a:defRPr/>
            </a:lvl1pPr>
          </a:lstStyle>
          <a:p>
            <a:endParaRPr lang="en-AU">
              <a:solidFill>
                <a:srgbClr val="000000"/>
              </a:solidFill>
            </a:endParaRPr>
          </a:p>
        </p:txBody>
      </p:sp>
    </p:spTree>
  </p:cSld>
  <p:clrMapOvr>
    <a:masterClrMapping/>
  </p:clrMapOvr>
  <p:transition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000000"/>
              </a:solidFill>
            </a:endParaRPr>
          </a:p>
        </p:txBody>
      </p:sp>
    </p:spTree>
  </p:cSld>
  <p:clrMapOvr>
    <a:masterClrMapping/>
  </p:clrMapOvr>
  <p:transition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000000"/>
              </a:solidFill>
            </a:endParaRPr>
          </a:p>
        </p:txBody>
      </p:sp>
    </p:spTree>
  </p:cSld>
  <p:clrMapOvr>
    <a:masterClrMapping/>
  </p:clrMapOvr>
  <p:transition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000000"/>
              </a:solidFill>
            </a:endParaRPr>
          </a:p>
        </p:txBody>
      </p:sp>
    </p:spTree>
  </p:cSld>
  <p:clrMapOvr>
    <a:masterClrMapping/>
  </p:clrMapOvr>
  <p:transition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Tree>
  </p:cSld>
  <p:clrMapOvr>
    <a:masterClrMapping/>
  </p:clrMapOvr>
  <p:transition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27"/>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27"/>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4763"/>
            <a:ext cx="1063625" cy="6858001"/>
            <a:chOff x="0" y="-3"/>
            <a:chExt cx="670" cy="4320"/>
          </a:xfrm>
        </p:grpSpPr>
        <p:grpSp>
          <p:nvGrpSpPr>
            <p:cNvPr id="3" name="Group 3"/>
            <p:cNvGrpSpPr>
              <a:grpSpLocks/>
            </p:cNvGrpSpPr>
            <p:nvPr/>
          </p:nvGrpSpPr>
          <p:grpSpPr bwMode="auto">
            <a:xfrm rot="16200000" flipH="1">
              <a:off x="-1815" y="1838"/>
              <a:ext cx="4320" cy="638"/>
              <a:chOff x="-2" y="1562"/>
              <a:chExt cx="5762" cy="638"/>
            </a:xfrm>
          </p:grpSpPr>
          <p:sp>
            <p:nvSpPr>
              <p:cNvPr id="13316" name="Freeform 4"/>
              <p:cNvSpPr>
                <a:spLocks/>
              </p:cNvSpPr>
              <p:nvPr/>
            </p:nvSpPr>
            <p:spPr bwMode="ltGray">
              <a:xfrm rot="-5400000">
                <a:off x="2554" y="-990"/>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3317"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3318" name="Freeform 6"/>
              <p:cNvSpPr>
                <a:spLocks/>
              </p:cNvSpPr>
              <p:nvPr/>
            </p:nvSpPr>
            <p:spPr bwMode="ltGray">
              <a:xfrm rot="-5400000">
                <a:off x="974" y="1672"/>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3319" name="Freeform 7"/>
              <p:cNvSpPr>
                <a:spLocks/>
              </p:cNvSpPr>
              <p:nvPr/>
            </p:nvSpPr>
            <p:spPr bwMode="ltGray">
              <a:xfrm rot="-5400000">
                <a:off x="-65" y="1756"/>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3320"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3321" name="Freeform 9"/>
              <p:cNvSpPr>
                <a:spLocks/>
              </p:cNvSpPr>
              <p:nvPr/>
            </p:nvSpPr>
            <p:spPr bwMode="ltGray">
              <a:xfrm rot="-5400000">
                <a:off x="438"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3322" name="Freeform 10"/>
              <p:cNvSpPr>
                <a:spLocks/>
              </p:cNvSpPr>
              <p:nvPr/>
            </p:nvSpPr>
            <p:spPr bwMode="ltGray">
              <a:xfrm rot="-5400000">
                <a:off x="151"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3323" name="Freeform 11"/>
              <p:cNvSpPr>
                <a:spLocks/>
              </p:cNvSpPr>
              <p:nvPr/>
            </p:nvSpPr>
            <p:spPr bwMode="ltGray">
              <a:xfrm rot="-5400000">
                <a:off x="3200" y="1661"/>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3324"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3325"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3326" name="Freeform 14"/>
              <p:cNvSpPr>
                <a:spLocks/>
              </p:cNvSpPr>
              <p:nvPr/>
            </p:nvSpPr>
            <p:spPr bwMode="ltGray">
              <a:xfrm rot="-5400000">
                <a:off x="2546"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3327"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3328" name="Freeform 16"/>
              <p:cNvSpPr>
                <a:spLocks/>
              </p:cNvSpPr>
              <p:nvPr/>
            </p:nvSpPr>
            <p:spPr bwMode="ltGray">
              <a:xfrm rot="-5400000">
                <a:off x="2038"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3329" name="Freeform 17"/>
              <p:cNvSpPr>
                <a:spLocks/>
              </p:cNvSpPr>
              <p:nvPr/>
            </p:nvSpPr>
            <p:spPr bwMode="ltGray">
              <a:xfrm rot="-5400000">
                <a:off x="4068" y="1662"/>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3330" name="Freeform 18"/>
              <p:cNvSpPr>
                <a:spLocks/>
              </p:cNvSpPr>
              <p:nvPr/>
            </p:nvSpPr>
            <p:spPr bwMode="ltGray">
              <a:xfrm rot="-5400000">
                <a:off x="3721" y="1664"/>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3331" name="Freeform 19"/>
              <p:cNvSpPr>
                <a:spLocks/>
              </p:cNvSpPr>
              <p:nvPr/>
            </p:nvSpPr>
            <p:spPr bwMode="ltGray">
              <a:xfrm rot="-5400000">
                <a:off x="4568" y="1743"/>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3332" name="Freeform 20"/>
              <p:cNvSpPr>
                <a:spLocks/>
              </p:cNvSpPr>
              <p:nvPr/>
            </p:nvSpPr>
            <p:spPr bwMode="ltGray">
              <a:xfrm>
                <a:off x="5469" y="1558"/>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3333" name="Freeform 21"/>
              <p:cNvSpPr>
                <a:spLocks/>
              </p:cNvSpPr>
              <p:nvPr/>
            </p:nvSpPr>
            <p:spPr bwMode="ltGray">
              <a:xfrm rot="-5400000">
                <a:off x="5073" y="1687"/>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sp>
            <p:nvSpPr>
              <p:cNvPr id="13334" name="Freeform 22"/>
              <p:cNvSpPr>
                <a:spLocks/>
              </p:cNvSpPr>
              <p:nvPr/>
            </p:nvSpPr>
            <p:spPr bwMode="ltGray">
              <a:xfrm rot="-5400000">
                <a:off x="4786" y="1713"/>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fontAlgn="base">
                  <a:spcBef>
                    <a:spcPct val="0"/>
                  </a:spcBef>
                  <a:spcAft>
                    <a:spcPct val="0"/>
                  </a:spcAft>
                  <a:defRPr/>
                </a:pPr>
                <a:endParaRPr lang="en-NZ">
                  <a:solidFill>
                    <a:srgbClr val="000000"/>
                  </a:solidFill>
                </a:endParaRPr>
              </a:p>
            </p:txBody>
          </p:sp>
        </p:grpSp>
        <p:sp>
          <p:nvSpPr>
            <p:cNvPr id="13335"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NZ">
                <a:solidFill>
                  <a:srgbClr val="000000"/>
                </a:solidFill>
              </a:endParaRPr>
            </a:p>
          </p:txBody>
        </p:sp>
        <p:sp>
          <p:nvSpPr>
            <p:cNvPr id="13336"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NZ">
                <a:solidFill>
                  <a:srgbClr val="000000"/>
                </a:solidFill>
              </a:endParaRPr>
            </a:p>
          </p:txBody>
        </p:sp>
      </p:grpSp>
      <p:sp>
        <p:nvSpPr>
          <p:cNvPr id="11267" name="Rectangle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1268"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3339"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pPr fontAlgn="base">
              <a:spcAft>
                <a:spcPct val="0"/>
              </a:spcAft>
              <a:defRPr/>
            </a:pPr>
            <a:endParaRPr lang="en-AU">
              <a:solidFill>
                <a:srgbClr val="000000"/>
              </a:solidFill>
            </a:endParaRPr>
          </a:p>
        </p:txBody>
      </p:sp>
      <p:sp>
        <p:nvSpPr>
          <p:cNvPr id="7" name="TextBox 6"/>
          <p:cNvSpPr txBox="1"/>
          <p:nvPr userDrawn="1"/>
        </p:nvSpPr>
        <p:spPr>
          <a:xfrm>
            <a:off x="0" y="6491288"/>
            <a:ext cx="9144000" cy="366712"/>
          </a:xfrm>
          <a:prstGeom prst="rect">
            <a:avLst/>
          </a:prstGeom>
          <a:solidFill>
            <a:schemeClr val="tx1"/>
          </a:solidFill>
        </p:spPr>
        <p:txBody>
          <a:bodyPr>
            <a:spAutoFit/>
          </a:bodyPr>
          <a:lstStyle/>
          <a:p>
            <a:pPr fontAlgn="base">
              <a:spcBef>
                <a:spcPct val="0"/>
              </a:spcBef>
              <a:spcAft>
                <a:spcPct val="0"/>
              </a:spcAft>
              <a:defRPr/>
            </a:pPr>
            <a:r>
              <a:rPr lang="en-NZ" b="1">
                <a:solidFill>
                  <a:srgbClr val="FFFFFF"/>
                </a:solidFill>
                <a:latin typeface="Calibri" pitchFamily="34" charset="0"/>
                <a:cs typeface="Arial" charset="0"/>
              </a:rPr>
              <a:t> www.robveale.com       © Rob Veale Ltd – Not to be used without permission            June 2010 </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advClick="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4763"/>
            <a:ext cx="1063625" cy="6858001"/>
            <a:chOff x="0" y="-3"/>
            <a:chExt cx="670" cy="4320"/>
          </a:xfrm>
        </p:grpSpPr>
        <p:grpSp>
          <p:nvGrpSpPr>
            <p:cNvPr id="3" name="Group 3"/>
            <p:cNvGrpSpPr>
              <a:grpSpLocks/>
            </p:cNvGrpSpPr>
            <p:nvPr/>
          </p:nvGrpSpPr>
          <p:grpSpPr bwMode="auto">
            <a:xfrm rot="16200000" flipH="1">
              <a:off x="-1815" y="1838"/>
              <a:ext cx="4320" cy="638"/>
              <a:chOff x="-2" y="1562"/>
              <a:chExt cx="5762" cy="638"/>
            </a:xfrm>
          </p:grpSpPr>
          <p:sp>
            <p:nvSpPr>
              <p:cNvPr id="8196" name="Freeform 4"/>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n-NZ"/>
              </a:p>
            </p:txBody>
          </p:sp>
          <p:sp>
            <p:nvSpPr>
              <p:cNvPr id="8197"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NZ"/>
              </a:p>
            </p:txBody>
          </p:sp>
          <p:sp>
            <p:nvSpPr>
              <p:cNvPr id="8198"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n-NZ"/>
              </a:p>
            </p:txBody>
          </p:sp>
          <p:sp>
            <p:nvSpPr>
              <p:cNvPr id="8199" name="Freeform 7"/>
              <p:cNvSpPr>
                <a:spLocks/>
              </p:cNvSpPr>
              <p:nvPr/>
            </p:nvSpPr>
            <p:spPr bwMode="ltGray">
              <a:xfrm rot="-5400000">
                <a:off x="-57"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n-NZ"/>
              </a:p>
            </p:txBody>
          </p:sp>
          <p:sp>
            <p:nvSpPr>
              <p:cNvPr id="8200"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n-NZ"/>
              </a:p>
            </p:txBody>
          </p:sp>
          <p:sp>
            <p:nvSpPr>
              <p:cNvPr id="8201"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NZ"/>
              </a:p>
            </p:txBody>
          </p:sp>
          <p:sp>
            <p:nvSpPr>
              <p:cNvPr id="8202" name="Freeform 10"/>
              <p:cNvSpPr>
                <a:spLocks/>
              </p:cNvSpPr>
              <p:nvPr/>
            </p:nvSpPr>
            <p:spPr bwMode="ltGray">
              <a:xfrm rot="-5400000">
                <a:off x="156" y="172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NZ"/>
              </a:p>
            </p:txBody>
          </p:sp>
          <p:sp>
            <p:nvSpPr>
              <p:cNvPr id="8203" name="Freeform 11"/>
              <p:cNvSpPr>
                <a:spLocks/>
              </p:cNvSpPr>
              <p:nvPr/>
            </p:nvSpPr>
            <p:spPr bwMode="ltGray">
              <a:xfrm rot="-5400000">
                <a:off x="3211"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NZ"/>
              </a:p>
            </p:txBody>
          </p:sp>
          <p:sp>
            <p:nvSpPr>
              <p:cNvPr id="8204"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n-NZ"/>
              </a:p>
            </p:txBody>
          </p:sp>
          <p:sp>
            <p:nvSpPr>
              <p:cNvPr id="8205" name="Freeform 13"/>
              <p:cNvSpPr>
                <a:spLocks/>
              </p:cNvSpPr>
              <p:nvPr/>
            </p:nvSpPr>
            <p:spPr bwMode="ltGray">
              <a:xfrm rot="-5400000">
                <a:off x="1830"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n-NZ"/>
              </a:p>
            </p:txBody>
          </p:sp>
          <p:sp>
            <p:nvSpPr>
              <p:cNvPr id="8206"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n-NZ"/>
              </a:p>
            </p:txBody>
          </p:sp>
          <p:sp>
            <p:nvSpPr>
              <p:cNvPr id="8207" name="Freeform 15"/>
              <p:cNvSpPr>
                <a:spLocks/>
              </p:cNvSpPr>
              <p:nvPr/>
            </p:nvSpPr>
            <p:spPr bwMode="ltGray">
              <a:xfrm rot="-5400000">
                <a:off x="2330"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NZ"/>
              </a:p>
            </p:txBody>
          </p:sp>
          <p:sp>
            <p:nvSpPr>
              <p:cNvPr id="8208"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n-NZ"/>
              </a:p>
            </p:txBody>
          </p:sp>
          <p:sp>
            <p:nvSpPr>
              <p:cNvPr id="8209" name="Freeform 17"/>
              <p:cNvSpPr>
                <a:spLocks/>
              </p:cNvSpPr>
              <p:nvPr/>
            </p:nvSpPr>
            <p:spPr bwMode="ltGray">
              <a:xfrm rot="-5400000">
                <a:off x="407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n-NZ"/>
              </a:p>
            </p:txBody>
          </p:sp>
          <p:sp>
            <p:nvSpPr>
              <p:cNvPr id="8210"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n-NZ"/>
              </a:p>
            </p:txBody>
          </p:sp>
          <p:sp>
            <p:nvSpPr>
              <p:cNvPr id="8211" name="Freeform 19"/>
              <p:cNvSpPr>
                <a:spLocks/>
              </p:cNvSpPr>
              <p:nvPr/>
            </p:nvSpPr>
            <p:spPr bwMode="ltGray">
              <a:xfrm rot="-5400000">
                <a:off x="4584"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n-NZ"/>
              </a:p>
            </p:txBody>
          </p:sp>
          <p:sp>
            <p:nvSpPr>
              <p:cNvPr id="8212"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n-NZ"/>
              </a:p>
            </p:txBody>
          </p:sp>
          <p:sp>
            <p:nvSpPr>
              <p:cNvPr id="8213" name="Freeform 21"/>
              <p:cNvSpPr>
                <a:spLocks/>
              </p:cNvSpPr>
              <p:nvPr/>
            </p:nvSpPr>
            <p:spPr bwMode="ltGray">
              <a:xfrm rot="-5400000">
                <a:off x="5084"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NZ"/>
              </a:p>
            </p:txBody>
          </p:sp>
          <p:sp>
            <p:nvSpPr>
              <p:cNvPr id="8214"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NZ"/>
              </a:p>
            </p:txBody>
          </p:sp>
        </p:grpSp>
        <p:sp>
          <p:nvSpPr>
            <p:cNvPr id="8215"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endParaRPr lang="en-NZ"/>
            </a:p>
          </p:txBody>
        </p:sp>
        <p:sp>
          <p:nvSpPr>
            <p:cNvPr id="8216"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endParaRPr lang="en-NZ"/>
            </a:p>
          </p:txBody>
        </p:sp>
      </p:grpSp>
      <p:sp>
        <p:nvSpPr>
          <p:cNvPr id="8217" name="Rectangle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8218"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8219"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AU"/>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advClick="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4763"/>
            <a:ext cx="1063625" cy="6858001"/>
            <a:chOff x="0" y="-3"/>
            <a:chExt cx="670" cy="4320"/>
          </a:xfrm>
        </p:grpSpPr>
        <p:grpSp>
          <p:nvGrpSpPr>
            <p:cNvPr id="3" name="Group 3"/>
            <p:cNvGrpSpPr>
              <a:grpSpLocks/>
            </p:cNvGrpSpPr>
            <p:nvPr/>
          </p:nvGrpSpPr>
          <p:grpSpPr bwMode="auto">
            <a:xfrm rot="16200000" flipH="1">
              <a:off x="-1815" y="1838"/>
              <a:ext cx="4320" cy="638"/>
              <a:chOff x="-2" y="1562"/>
              <a:chExt cx="5762" cy="638"/>
            </a:xfrm>
          </p:grpSpPr>
          <p:sp>
            <p:nvSpPr>
              <p:cNvPr id="8196" name="Freeform 4"/>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n-NZ"/>
              </a:p>
            </p:txBody>
          </p:sp>
          <p:sp>
            <p:nvSpPr>
              <p:cNvPr id="8197"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NZ"/>
              </a:p>
            </p:txBody>
          </p:sp>
          <p:sp>
            <p:nvSpPr>
              <p:cNvPr id="8198"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n-NZ"/>
              </a:p>
            </p:txBody>
          </p:sp>
          <p:sp>
            <p:nvSpPr>
              <p:cNvPr id="8199" name="Freeform 7"/>
              <p:cNvSpPr>
                <a:spLocks/>
              </p:cNvSpPr>
              <p:nvPr/>
            </p:nvSpPr>
            <p:spPr bwMode="ltGray">
              <a:xfrm rot="-5400000">
                <a:off x="-57"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n-NZ"/>
              </a:p>
            </p:txBody>
          </p:sp>
          <p:sp>
            <p:nvSpPr>
              <p:cNvPr id="8200"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n-NZ"/>
              </a:p>
            </p:txBody>
          </p:sp>
          <p:sp>
            <p:nvSpPr>
              <p:cNvPr id="8201"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NZ"/>
              </a:p>
            </p:txBody>
          </p:sp>
          <p:sp>
            <p:nvSpPr>
              <p:cNvPr id="8202" name="Freeform 10"/>
              <p:cNvSpPr>
                <a:spLocks/>
              </p:cNvSpPr>
              <p:nvPr/>
            </p:nvSpPr>
            <p:spPr bwMode="ltGray">
              <a:xfrm rot="-5400000">
                <a:off x="156" y="172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NZ"/>
              </a:p>
            </p:txBody>
          </p:sp>
          <p:sp>
            <p:nvSpPr>
              <p:cNvPr id="8203" name="Freeform 11"/>
              <p:cNvSpPr>
                <a:spLocks/>
              </p:cNvSpPr>
              <p:nvPr/>
            </p:nvSpPr>
            <p:spPr bwMode="ltGray">
              <a:xfrm rot="-5400000">
                <a:off x="3211"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NZ"/>
              </a:p>
            </p:txBody>
          </p:sp>
          <p:sp>
            <p:nvSpPr>
              <p:cNvPr id="8204"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n-NZ"/>
              </a:p>
            </p:txBody>
          </p:sp>
          <p:sp>
            <p:nvSpPr>
              <p:cNvPr id="8205" name="Freeform 13"/>
              <p:cNvSpPr>
                <a:spLocks/>
              </p:cNvSpPr>
              <p:nvPr/>
            </p:nvSpPr>
            <p:spPr bwMode="ltGray">
              <a:xfrm rot="-5400000">
                <a:off x="1830"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n-NZ"/>
              </a:p>
            </p:txBody>
          </p:sp>
          <p:sp>
            <p:nvSpPr>
              <p:cNvPr id="8206"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n-NZ"/>
              </a:p>
            </p:txBody>
          </p:sp>
          <p:sp>
            <p:nvSpPr>
              <p:cNvPr id="8207" name="Freeform 15"/>
              <p:cNvSpPr>
                <a:spLocks/>
              </p:cNvSpPr>
              <p:nvPr/>
            </p:nvSpPr>
            <p:spPr bwMode="ltGray">
              <a:xfrm rot="-5400000">
                <a:off x="2330"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NZ"/>
              </a:p>
            </p:txBody>
          </p:sp>
          <p:sp>
            <p:nvSpPr>
              <p:cNvPr id="8208"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n-NZ"/>
              </a:p>
            </p:txBody>
          </p:sp>
          <p:sp>
            <p:nvSpPr>
              <p:cNvPr id="8209" name="Freeform 17"/>
              <p:cNvSpPr>
                <a:spLocks/>
              </p:cNvSpPr>
              <p:nvPr/>
            </p:nvSpPr>
            <p:spPr bwMode="ltGray">
              <a:xfrm rot="-5400000">
                <a:off x="407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n-NZ"/>
              </a:p>
            </p:txBody>
          </p:sp>
          <p:sp>
            <p:nvSpPr>
              <p:cNvPr id="8210"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n-NZ"/>
              </a:p>
            </p:txBody>
          </p:sp>
          <p:sp>
            <p:nvSpPr>
              <p:cNvPr id="8211" name="Freeform 19"/>
              <p:cNvSpPr>
                <a:spLocks/>
              </p:cNvSpPr>
              <p:nvPr/>
            </p:nvSpPr>
            <p:spPr bwMode="ltGray">
              <a:xfrm rot="-5400000">
                <a:off x="4584"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n-NZ"/>
              </a:p>
            </p:txBody>
          </p:sp>
          <p:sp>
            <p:nvSpPr>
              <p:cNvPr id="8212"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n-NZ"/>
              </a:p>
            </p:txBody>
          </p:sp>
          <p:sp>
            <p:nvSpPr>
              <p:cNvPr id="8213" name="Freeform 21"/>
              <p:cNvSpPr>
                <a:spLocks/>
              </p:cNvSpPr>
              <p:nvPr/>
            </p:nvSpPr>
            <p:spPr bwMode="ltGray">
              <a:xfrm rot="-5400000">
                <a:off x="5084"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NZ"/>
              </a:p>
            </p:txBody>
          </p:sp>
          <p:sp>
            <p:nvSpPr>
              <p:cNvPr id="8214"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NZ"/>
              </a:p>
            </p:txBody>
          </p:sp>
        </p:grpSp>
        <p:sp>
          <p:nvSpPr>
            <p:cNvPr id="8215"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endParaRPr lang="en-NZ"/>
            </a:p>
          </p:txBody>
        </p:sp>
        <p:sp>
          <p:nvSpPr>
            <p:cNvPr id="8216"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endParaRPr lang="en-NZ"/>
            </a:p>
          </p:txBody>
        </p:sp>
      </p:grpSp>
      <p:sp>
        <p:nvSpPr>
          <p:cNvPr id="8217" name="Rectangle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8218"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8219"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advClick="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4763"/>
            <a:ext cx="1063625" cy="6858001"/>
            <a:chOff x="0" y="-3"/>
            <a:chExt cx="670" cy="4320"/>
          </a:xfrm>
        </p:grpSpPr>
        <p:grpSp>
          <p:nvGrpSpPr>
            <p:cNvPr id="3" name="Group 3"/>
            <p:cNvGrpSpPr>
              <a:grpSpLocks/>
            </p:cNvGrpSpPr>
            <p:nvPr/>
          </p:nvGrpSpPr>
          <p:grpSpPr bwMode="auto">
            <a:xfrm rot="16200000" flipH="1">
              <a:off x="-1815" y="1838"/>
              <a:ext cx="4320" cy="638"/>
              <a:chOff x="-2" y="1562"/>
              <a:chExt cx="5762" cy="638"/>
            </a:xfrm>
          </p:grpSpPr>
          <p:sp>
            <p:nvSpPr>
              <p:cNvPr id="10244" name="Freeform 4"/>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0245"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0246"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0247" name="Freeform 7"/>
              <p:cNvSpPr>
                <a:spLocks/>
              </p:cNvSpPr>
              <p:nvPr/>
            </p:nvSpPr>
            <p:spPr bwMode="ltGray">
              <a:xfrm rot="-5400000">
                <a:off x="-57"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0248"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0249"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0250" name="Freeform 10"/>
              <p:cNvSpPr>
                <a:spLocks/>
              </p:cNvSpPr>
              <p:nvPr/>
            </p:nvSpPr>
            <p:spPr bwMode="ltGray">
              <a:xfrm rot="-5400000">
                <a:off x="156" y="172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0251" name="Freeform 11"/>
              <p:cNvSpPr>
                <a:spLocks/>
              </p:cNvSpPr>
              <p:nvPr/>
            </p:nvSpPr>
            <p:spPr bwMode="ltGray">
              <a:xfrm rot="-5400000">
                <a:off x="3211"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0252"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0253" name="Freeform 13"/>
              <p:cNvSpPr>
                <a:spLocks/>
              </p:cNvSpPr>
              <p:nvPr/>
            </p:nvSpPr>
            <p:spPr bwMode="ltGray">
              <a:xfrm rot="-5400000">
                <a:off x="1830"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0254"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0255" name="Freeform 15"/>
              <p:cNvSpPr>
                <a:spLocks/>
              </p:cNvSpPr>
              <p:nvPr/>
            </p:nvSpPr>
            <p:spPr bwMode="ltGray">
              <a:xfrm rot="-5400000">
                <a:off x="2330"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0256"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0257" name="Freeform 17"/>
              <p:cNvSpPr>
                <a:spLocks/>
              </p:cNvSpPr>
              <p:nvPr/>
            </p:nvSpPr>
            <p:spPr bwMode="ltGray">
              <a:xfrm rot="-5400000">
                <a:off x="407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0258"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0259" name="Freeform 19"/>
              <p:cNvSpPr>
                <a:spLocks/>
              </p:cNvSpPr>
              <p:nvPr/>
            </p:nvSpPr>
            <p:spPr bwMode="ltGray">
              <a:xfrm rot="-5400000">
                <a:off x="4584"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0260"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0261" name="Freeform 21"/>
              <p:cNvSpPr>
                <a:spLocks/>
              </p:cNvSpPr>
              <p:nvPr/>
            </p:nvSpPr>
            <p:spPr bwMode="ltGray">
              <a:xfrm rot="-5400000">
                <a:off x="5084"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sp>
            <p:nvSpPr>
              <p:cNvPr id="10262"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fontAlgn="base">
                  <a:spcBef>
                    <a:spcPct val="0"/>
                  </a:spcBef>
                  <a:spcAft>
                    <a:spcPct val="0"/>
                  </a:spcAft>
                </a:pPr>
                <a:endParaRPr lang="en-NZ">
                  <a:solidFill>
                    <a:srgbClr val="000000"/>
                  </a:solidFill>
                </a:endParaRPr>
              </a:p>
            </p:txBody>
          </p:sp>
        </p:grpSp>
        <p:sp>
          <p:nvSpPr>
            <p:cNvPr id="10263"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fontAlgn="base">
                <a:spcBef>
                  <a:spcPct val="0"/>
                </a:spcBef>
                <a:spcAft>
                  <a:spcPct val="0"/>
                </a:spcAft>
              </a:pPr>
              <a:endParaRPr lang="en-NZ">
                <a:solidFill>
                  <a:srgbClr val="000000"/>
                </a:solidFill>
              </a:endParaRPr>
            </a:p>
          </p:txBody>
        </p:sp>
        <p:sp>
          <p:nvSpPr>
            <p:cNvPr id="10264"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fontAlgn="base">
                <a:spcBef>
                  <a:spcPct val="0"/>
                </a:spcBef>
                <a:spcAft>
                  <a:spcPct val="0"/>
                </a:spcAft>
              </a:pPr>
              <a:endParaRPr lang="en-NZ">
                <a:solidFill>
                  <a:srgbClr val="000000"/>
                </a:solidFill>
              </a:endParaRPr>
            </a:p>
          </p:txBody>
        </p:sp>
      </p:grpSp>
      <p:sp>
        <p:nvSpPr>
          <p:cNvPr id="10265" name="Rectangle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66"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67"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pPr fontAlgn="base">
              <a:spcAft>
                <a:spcPct val="0"/>
              </a:spcAft>
            </a:pPr>
            <a:endParaRPr lang="en-AU">
              <a:solidFill>
                <a:srgbClr val="000000"/>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advClick="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36.xml"/><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ubTitle" idx="1"/>
          </p:nvPr>
        </p:nvSpPr>
        <p:spPr>
          <a:xfrm>
            <a:off x="198927" y="838200"/>
            <a:ext cx="8733481" cy="1569660"/>
          </a:xfrm>
          <a:noFill/>
        </p:spPr>
        <p:txBody>
          <a:bodyPr wrap="none">
            <a:spAutoFit/>
          </a:bodyPr>
          <a:lstStyle/>
          <a:p>
            <a:pPr algn="ctr" eaLnBrk="1" hangingPunct="1">
              <a:spcBef>
                <a:spcPct val="0"/>
              </a:spcBef>
              <a:buClrTx/>
              <a:buSzTx/>
              <a:buFontTx/>
              <a:buNone/>
            </a:pPr>
            <a:r>
              <a:rPr lang="en-US" sz="3200" dirty="0">
                <a:latin typeface="Calibri" pitchFamily="34" charset="0"/>
                <a:cs typeface="Arial" charset="0"/>
              </a:rPr>
              <a:t>The Importance of Keeping Them Safe:</a:t>
            </a:r>
          </a:p>
          <a:p>
            <a:pPr algn="ctr" eaLnBrk="1" hangingPunct="1">
              <a:spcBef>
                <a:spcPct val="0"/>
              </a:spcBef>
              <a:buClrTx/>
              <a:buSzTx/>
              <a:buFontTx/>
              <a:buNone/>
            </a:pPr>
            <a:r>
              <a:rPr lang="en-US" sz="3200" dirty="0">
                <a:latin typeface="Calibri" pitchFamily="34" charset="0"/>
                <a:cs typeface="Arial" charset="0"/>
              </a:rPr>
              <a:t>The Survivors and Children in Situations of Intimate </a:t>
            </a:r>
          </a:p>
          <a:p>
            <a:pPr algn="ctr" eaLnBrk="1" hangingPunct="1">
              <a:spcBef>
                <a:spcPct val="0"/>
              </a:spcBef>
              <a:buClrTx/>
              <a:buSzTx/>
              <a:buFontTx/>
              <a:buNone/>
            </a:pPr>
            <a:r>
              <a:rPr lang="en-US" sz="3200" dirty="0">
                <a:latin typeface="Calibri" pitchFamily="34" charset="0"/>
                <a:cs typeface="Arial" charset="0"/>
              </a:rPr>
              <a:t>Partner Violence</a:t>
            </a:r>
          </a:p>
        </p:txBody>
      </p:sp>
      <p:sp>
        <p:nvSpPr>
          <p:cNvPr id="20483" name="Rectangle 4"/>
          <p:cNvSpPr>
            <a:spLocks noChangeArrowheads="1"/>
          </p:cNvSpPr>
          <p:nvPr/>
        </p:nvSpPr>
        <p:spPr bwMode="auto">
          <a:xfrm>
            <a:off x="636588" y="3933800"/>
            <a:ext cx="7848600" cy="1295400"/>
          </a:xfrm>
          <a:prstGeom prst="rect">
            <a:avLst/>
          </a:prstGeom>
          <a:noFill/>
          <a:ln w="12700">
            <a:noFill/>
            <a:miter lim="800000"/>
            <a:headEnd/>
            <a:tailEnd/>
          </a:ln>
        </p:spPr>
        <p:txBody>
          <a:bodyPr lIns="90488" tIns="44450" rIns="90488" bIns="44450"/>
          <a:lstStyle/>
          <a:p>
            <a:pPr marL="342900" indent="-342900" algn="ctr" fontAlgn="base">
              <a:spcBef>
                <a:spcPct val="20000"/>
              </a:spcBef>
              <a:spcAft>
                <a:spcPct val="0"/>
              </a:spcAft>
              <a:buClr>
                <a:srgbClr val="0099CC"/>
              </a:buClr>
              <a:buSzPct val="80000"/>
              <a:buFont typeface="Wingdings" pitchFamily="2" charset="2"/>
              <a:buNone/>
            </a:pPr>
            <a:endParaRPr lang="en-NZ" dirty="0">
              <a:solidFill>
                <a:srgbClr val="000000"/>
              </a:solidFill>
              <a:latin typeface="Calibri" pitchFamily="34" charset="0"/>
              <a:cs typeface="Arial" charset="0"/>
            </a:endParaRPr>
          </a:p>
          <a:p>
            <a:pPr marL="342900" indent="-342900" algn="ctr" fontAlgn="base">
              <a:spcBef>
                <a:spcPct val="20000"/>
              </a:spcBef>
              <a:spcAft>
                <a:spcPct val="0"/>
              </a:spcAft>
              <a:buClr>
                <a:srgbClr val="0099CC"/>
              </a:buClr>
              <a:buSzPct val="80000"/>
              <a:buFont typeface="Wingdings" pitchFamily="2" charset="2"/>
              <a:buNone/>
            </a:pPr>
            <a:endParaRPr lang="en-NZ" sz="1400" dirty="0">
              <a:solidFill>
                <a:srgbClr val="000000"/>
              </a:solidFill>
              <a:latin typeface="Times New Roman" pitchFamily="18" charset="0"/>
            </a:endParaRPr>
          </a:p>
          <a:p>
            <a:pPr marL="342900" indent="-342900" algn="ctr" fontAlgn="base">
              <a:spcBef>
                <a:spcPct val="20000"/>
              </a:spcBef>
              <a:spcAft>
                <a:spcPct val="0"/>
              </a:spcAft>
              <a:buClr>
                <a:srgbClr val="0099CC"/>
              </a:buClr>
              <a:buSzPct val="80000"/>
              <a:buFont typeface="Wingdings" pitchFamily="2" charset="2"/>
              <a:buNone/>
            </a:pPr>
            <a:endParaRPr lang="en-NZ" sz="600" dirty="0">
              <a:solidFill>
                <a:srgbClr val="000000"/>
              </a:solidFill>
              <a:latin typeface="Times New Roman" pitchFamily="18" charset="0"/>
            </a:endParaRPr>
          </a:p>
        </p:txBody>
      </p:sp>
      <p:sp>
        <p:nvSpPr>
          <p:cNvPr id="3" name="TextBox 2"/>
          <p:cNvSpPr txBox="1"/>
          <p:nvPr/>
        </p:nvSpPr>
        <p:spPr>
          <a:xfrm>
            <a:off x="4274324" y="5336205"/>
            <a:ext cx="3711272" cy="646331"/>
          </a:xfrm>
          <a:prstGeom prst="rect">
            <a:avLst/>
          </a:prstGeom>
          <a:noFill/>
        </p:spPr>
        <p:txBody>
          <a:bodyPr wrap="none" rtlCol="0">
            <a:spAutoFit/>
          </a:bodyPr>
          <a:lstStyle/>
          <a:p>
            <a:r>
              <a:rPr lang="en-US" dirty="0"/>
              <a:t>Auckland University of Technology</a:t>
            </a:r>
          </a:p>
          <a:p>
            <a:r>
              <a:rPr lang="en-US" dirty="0"/>
              <a:t>May 22, 2017</a:t>
            </a:r>
          </a:p>
        </p:txBody>
      </p:sp>
      <p:sp>
        <p:nvSpPr>
          <p:cNvPr id="4" name="TextBox 3"/>
          <p:cNvSpPr txBox="1"/>
          <p:nvPr/>
        </p:nvSpPr>
        <p:spPr>
          <a:xfrm>
            <a:off x="2894328" y="6459616"/>
            <a:ext cx="3751410" cy="369332"/>
          </a:xfrm>
          <a:prstGeom prst="rect">
            <a:avLst/>
          </a:prstGeom>
          <a:noFill/>
        </p:spPr>
        <p:txBody>
          <a:bodyPr wrap="none" rtlCol="0">
            <a:spAutoFit/>
          </a:bodyPr>
          <a:lstStyle/>
          <a:p>
            <a:r>
              <a:rPr lang="en-US" dirty="0"/>
              <a:t>Judge Eugene M. Hyman (Retired)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7"/>
          <p:cNvSpPr txBox="1">
            <a:spLocks noChangeArrowheads="1"/>
          </p:cNvSpPr>
          <p:nvPr/>
        </p:nvSpPr>
        <p:spPr bwMode="auto">
          <a:xfrm>
            <a:off x="1939925" y="166688"/>
            <a:ext cx="5237163" cy="762000"/>
          </a:xfrm>
          <a:prstGeom prst="rect">
            <a:avLst/>
          </a:prstGeom>
          <a:noFill/>
          <a:ln w="9525">
            <a:noFill/>
            <a:miter lim="800000"/>
            <a:headEnd/>
            <a:tailEnd/>
          </a:ln>
        </p:spPr>
        <p:txBody>
          <a:bodyPr wrap="none">
            <a:spAutoFit/>
          </a:bodyPr>
          <a:lstStyle/>
          <a:p>
            <a:pPr fontAlgn="base">
              <a:spcBef>
                <a:spcPct val="0"/>
              </a:spcBef>
              <a:spcAft>
                <a:spcPct val="0"/>
              </a:spcAft>
            </a:pPr>
            <a:r>
              <a:rPr lang="en-NZ" sz="4400" dirty="0">
                <a:solidFill>
                  <a:srgbClr val="000000"/>
                </a:solidFill>
                <a:latin typeface="Calibri" pitchFamily="34" charset="0"/>
                <a:cs typeface="Arial" charset="0"/>
              </a:rPr>
              <a:t>Risk Assessment Tools</a:t>
            </a:r>
          </a:p>
        </p:txBody>
      </p:sp>
      <p:sp>
        <p:nvSpPr>
          <p:cNvPr id="69635" name="Rectangle 4"/>
          <p:cNvSpPr>
            <a:spLocks noChangeArrowheads="1"/>
          </p:cNvSpPr>
          <p:nvPr/>
        </p:nvSpPr>
        <p:spPr bwMode="auto">
          <a:xfrm>
            <a:off x="1066800" y="1276350"/>
            <a:ext cx="7921625" cy="4968875"/>
          </a:xfrm>
          <a:prstGeom prst="rect">
            <a:avLst/>
          </a:prstGeom>
          <a:noFill/>
          <a:ln w="9525">
            <a:noFill/>
            <a:miter lim="800000"/>
            <a:headEnd/>
            <a:tailEnd/>
          </a:ln>
        </p:spPr>
        <p:txBody>
          <a:bodyPr>
            <a:spAutoFit/>
          </a:bodyPr>
          <a:lstStyle/>
          <a:p>
            <a:pPr fontAlgn="base">
              <a:spcBef>
                <a:spcPct val="0"/>
              </a:spcBef>
              <a:spcAft>
                <a:spcPct val="0"/>
              </a:spcAft>
            </a:pPr>
            <a:r>
              <a:rPr lang="en-NZ" sz="2000" b="1" dirty="0">
                <a:solidFill>
                  <a:srgbClr val="000000"/>
                </a:solidFill>
                <a:latin typeface="Calibri" pitchFamily="34" charset="0"/>
              </a:rPr>
              <a:t>Child, Youth and Family</a:t>
            </a:r>
          </a:p>
          <a:p>
            <a:pPr fontAlgn="base">
              <a:spcBef>
                <a:spcPct val="0"/>
              </a:spcBef>
              <a:spcAft>
                <a:spcPct val="0"/>
              </a:spcAft>
            </a:pPr>
            <a:r>
              <a:rPr lang="en-NZ" sz="2000" dirty="0">
                <a:solidFill>
                  <a:srgbClr val="000000"/>
                </a:solidFill>
                <a:latin typeface="Calibri" pitchFamily="34" charset="0"/>
              </a:rPr>
              <a:t>When Child, Youth and Family receive a notification of concern for the</a:t>
            </a:r>
          </a:p>
          <a:p>
            <a:pPr fontAlgn="base">
              <a:spcBef>
                <a:spcPct val="0"/>
              </a:spcBef>
              <a:spcAft>
                <a:spcPct val="0"/>
              </a:spcAft>
            </a:pPr>
            <a:r>
              <a:rPr lang="en-NZ" sz="2000" dirty="0">
                <a:solidFill>
                  <a:srgbClr val="000000"/>
                </a:solidFill>
                <a:latin typeface="Calibri" pitchFamily="34" charset="0"/>
              </a:rPr>
              <a:t>child/young person is received an assessment or investigation is undertaken. The Safety Assessment is designed to assist social workers in completing their safety assessment and response, by supporting social workers to consider the factors that may indicate the possibility of serious danger or harm for the child, or young person, and assists in providing a rationale for what action will be taken as a result.</a:t>
            </a:r>
          </a:p>
          <a:p>
            <a:pPr fontAlgn="base">
              <a:spcBef>
                <a:spcPct val="0"/>
              </a:spcBef>
              <a:spcAft>
                <a:spcPct val="0"/>
              </a:spcAft>
            </a:pPr>
            <a:endParaRPr lang="en-NZ" sz="2000" dirty="0">
              <a:solidFill>
                <a:srgbClr val="000000"/>
              </a:solidFill>
              <a:latin typeface="Calibri" pitchFamily="34" charset="0"/>
            </a:endParaRPr>
          </a:p>
          <a:p>
            <a:pPr fontAlgn="base">
              <a:spcBef>
                <a:spcPct val="0"/>
              </a:spcBef>
              <a:spcAft>
                <a:spcPct val="0"/>
              </a:spcAft>
            </a:pPr>
            <a:r>
              <a:rPr lang="en-NZ" sz="2000" b="1" dirty="0">
                <a:solidFill>
                  <a:srgbClr val="000000"/>
                </a:solidFill>
                <a:latin typeface="Calibri" pitchFamily="34" charset="0"/>
              </a:rPr>
              <a:t>Corrections (Probation)  - </a:t>
            </a:r>
            <a:r>
              <a:rPr lang="en-NZ" sz="2000" b="1" dirty="0">
                <a:solidFill>
                  <a:srgbClr val="FF0000"/>
                </a:solidFill>
                <a:latin typeface="Calibri" pitchFamily="34" charset="0"/>
              </a:rPr>
              <a:t>(Out-of-Date)</a:t>
            </a:r>
          </a:p>
          <a:p>
            <a:pPr fontAlgn="base">
              <a:spcBef>
                <a:spcPct val="0"/>
              </a:spcBef>
              <a:spcAft>
                <a:spcPct val="0"/>
              </a:spcAft>
            </a:pPr>
            <a:r>
              <a:rPr lang="en-NZ" sz="2000" dirty="0">
                <a:solidFill>
                  <a:srgbClr val="000000"/>
                </a:solidFill>
                <a:latin typeface="Calibri" pitchFamily="34" charset="0"/>
              </a:rPr>
              <a:t>The Department of Corrections (including Probation) use a model called </a:t>
            </a:r>
            <a:r>
              <a:rPr lang="en-NZ" sz="2000" dirty="0" err="1">
                <a:solidFill>
                  <a:srgbClr val="000000"/>
                </a:solidFill>
                <a:latin typeface="Calibri" pitchFamily="34" charset="0"/>
              </a:rPr>
              <a:t>RoC</a:t>
            </a:r>
            <a:r>
              <a:rPr lang="en-NZ" sz="2000" dirty="0">
                <a:solidFill>
                  <a:srgbClr val="000000"/>
                </a:solidFill>
                <a:latin typeface="Calibri" pitchFamily="34" charset="0"/>
              </a:rPr>
              <a:t>*</a:t>
            </a:r>
            <a:r>
              <a:rPr lang="en-NZ" sz="2000" dirty="0" err="1">
                <a:solidFill>
                  <a:srgbClr val="000000"/>
                </a:solidFill>
                <a:latin typeface="Calibri" pitchFamily="34" charset="0"/>
              </a:rPr>
              <a:t>RoI</a:t>
            </a:r>
            <a:r>
              <a:rPr lang="en-NZ" sz="2000" dirty="0">
                <a:solidFill>
                  <a:srgbClr val="000000"/>
                </a:solidFill>
                <a:latin typeface="Calibri" pitchFamily="34" charset="0"/>
              </a:rPr>
              <a:t> (Risk of re-Conviction X Risk of re Imprisonment). The </a:t>
            </a:r>
            <a:r>
              <a:rPr lang="en-NZ" sz="2000" dirty="0" err="1">
                <a:solidFill>
                  <a:srgbClr val="000000"/>
                </a:solidFill>
                <a:latin typeface="Calibri" pitchFamily="34" charset="0"/>
              </a:rPr>
              <a:t>RoC</a:t>
            </a:r>
            <a:r>
              <a:rPr lang="en-NZ" sz="2000" dirty="0">
                <a:solidFill>
                  <a:srgbClr val="000000"/>
                </a:solidFill>
                <a:latin typeface="Calibri" pitchFamily="34" charset="0"/>
              </a:rPr>
              <a:t>*</a:t>
            </a:r>
            <a:r>
              <a:rPr lang="en-NZ" sz="2000" dirty="0" err="1">
                <a:solidFill>
                  <a:srgbClr val="000000"/>
                </a:solidFill>
                <a:latin typeface="Calibri" pitchFamily="34" charset="0"/>
              </a:rPr>
              <a:t>RoI</a:t>
            </a:r>
            <a:r>
              <a:rPr lang="en-NZ" sz="2000" dirty="0">
                <a:solidFill>
                  <a:srgbClr val="000000"/>
                </a:solidFill>
                <a:latin typeface="Calibri" pitchFamily="34" charset="0"/>
              </a:rPr>
              <a:t> measure was developed for the New Zealand Department of Corrections to assist in the accurate prediction of an offender’s risk of conviction and likelihood of </a:t>
            </a:r>
            <a:r>
              <a:rPr lang="en-NZ" sz="2000" dirty="0" err="1">
                <a:solidFill>
                  <a:srgbClr val="000000"/>
                </a:solidFill>
                <a:latin typeface="Calibri" pitchFamily="34" charset="0"/>
              </a:rPr>
              <a:t>reimprisonment</a:t>
            </a:r>
            <a:r>
              <a:rPr lang="en-NZ" sz="2000" dirty="0">
                <a:solidFill>
                  <a:srgbClr val="000000"/>
                </a:solidFill>
                <a:latin typeface="Calibri" pitchFamily="34" charset="0"/>
              </a:rPr>
              <a:t>. It is based on static predictors (factors unchangeable by individual effort) from criminal history information.</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7"/>
          <p:cNvSpPr txBox="1">
            <a:spLocks noChangeArrowheads="1"/>
          </p:cNvSpPr>
          <p:nvPr/>
        </p:nvSpPr>
        <p:spPr bwMode="auto">
          <a:xfrm>
            <a:off x="1939925" y="166688"/>
            <a:ext cx="5237163" cy="762000"/>
          </a:xfrm>
          <a:prstGeom prst="rect">
            <a:avLst/>
          </a:prstGeom>
          <a:noFill/>
          <a:ln w="9525">
            <a:noFill/>
            <a:miter lim="800000"/>
            <a:headEnd/>
            <a:tailEnd/>
          </a:ln>
        </p:spPr>
        <p:txBody>
          <a:bodyPr wrap="none">
            <a:spAutoFit/>
          </a:bodyPr>
          <a:lstStyle/>
          <a:p>
            <a:pPr fontAlgn="base">
              <a:spcBef>
                <a:spcPct val="0"/>
              </a:spcBef>
              <a:spcAft>
                <a:spcPct val="0"/>
              </a:spcAft>
            </a:pPr>
            <a:r>
              <a:rPr lang="en-NZ" sz="4400">
                <a:solidFill>
                  <a:srgbClr val="000000"/>
                </a:solidFill>
                <a:latin typeface="Calibri" pitchFamily="34" charset="0"/>
                <a:cs typeface="Arial" charset="0"/>
              </a:rPr>
              <a:t>Risk Assessment Tools</a:t>
            </a:r>
          </a:p>
        </p:txBody>
      </p:sp>
      <p:pic>
        <p:nvPicPr>
          <p:cNvPr id="68611" name="Picture 2"/>
          <p:cNvPicPr>
            <a:picLocks noChangeAspect="1" noChangeArrowheads="1"/>
          </p:cNvPicPr>
          <p:nvPr/>
        </p:nvPicPr>
        <p:blipFill>
          <a:blip r:embed="rId3" cstate="print"/>
          <a:srcRect/>
          <a:stretch>
            <a:fillRect/>
          </a:stretch>
        </p:blipFill>
        <p:spPr bwMode="auto">
          <a:xfrm>
            <a:off x="900113" y="1125538"/>
            <a:ext cx="7621587" cy="4546600"/>
          </a:xfrm>
          <a:prstGeom prst="rect">
            <a:avLst/>
          </a:prstGeom>
          <a:noFill/>
          <a:ln w="9525">
            <a:noFill/>
            <a:miter lim="800000"/>
            <a:headEnd/>
            <a:tailEnd/>
          </a:ln>
        </p:spPr>
      </p:pic>
      <p:pic>
        <p:nvPicPr>
          <p:cNvPr id="68612" name="Picture 3"/>
          <p:cNvPicPr>
            <a:picLocks noChangeAspect="1" noChangeArrowheads="1"/>
          </p:cNvPicPr>
          <p:nvPr/>
        </p:nvPicPr>
        <p:blipFill>
          <a:blip r:embed="rId4" cstate="print"/>
          <a:srcRect/>
          <a:stretch>
            <a:fillRect/>
          </a:stretch>
        </p:blipFill>
        <p:spPr bwMode="auto">
          <a:xfrm>
            <a:off x="7348366" y="4566324"/>
            <a:ext cx="1544114" cy="2175044"/>
          </a:xfrm>
          <a:prstGeom prst="rect">
            <a:avLst/>
          </a:prstGeom>
          <a:noFill/>
          <a:ln w="9525">
            <a:noFill/>
            <a:miter lim="800000"/>
            <a:headEnd/>
            <a:tailEnd/>
          </a:ln>
        </p:spPr>
      </p:pic>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srgbClr val="000000"/>
              </a:solidFill>
            </a:endParaRPr>
          </a:p>
        </p:txBody>
      </p:sp>
      <p:sp>
        <p:nvSpPr>
          <p:cNvPr id="7065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srgbClr val="000000"/>
              </a:solidFill>
            </a:endParaRPr>
          </a:p>
        </p:txBody>
      </p:sp>
      <p:sp>
        <p:nvSpPr>
          <p:cNvPr id="70660" name="Text Box 4"/>
          <p:cNvSpPr txBox="1">
            <a:spLocks noChangeArrowheads="1"/>
          </p:cNvSpPr>
          <p:nvPr/>
        </p:nvSpPr>
        <p:spPr bwMode="auto">
          <a:xfrm>
            <a:off x="1634387" y="165100"/>
            <a:ext cx="6177973" cy="769441"/>
          </a:xfrm>
          <a:prstGeom prst="rect">
            <a:avLst/>
          </a:prstGeom>
          <a:noFill/>
          <a:ln w="9525" algn="ctr">
            <a:noFill/>
            <a:miter lim="800000"/>
            <a:headEnd/>
            <a:tailEnd/>
          </a:ln>
        </p:spPr>
        <p:txBody>
          <a:bodyPr wrap="none">
            <a:spAutoFit/>
          </a:bodyPr>
          <a:lstStyle/>
          <a:p>
            <a:pPr fontAlgn="base">
              <a:spcBef>
                <a:spcPct val="0"/>
              </a:spcBef>
              <a:spcAft>
                <a:spcPct val="0"/>
              </a:spcAft>
            </a:pPr>
            <a:r>
              <a:rPr lang="en-NZ" sz="4400" dirty="0">
                <a:solidFill>
                  <a:srgbClr val="000000"/>
                </a:solidFill>
                <a:latin typeface="Calibri" pitchFamily="34" charset="0"/>
                <a:cs typeface="Arial" charset="0"/>
              </a:rPr>
              <a:t>Old &amp; New Police RA tools</a:t>
            </a:r>
          </a:p>
        </p:txBody>
      </p:sp>
      <p:sp>
        <p:nvSpPr>
          <p:cNvPr id="70661" name="Rectangle 5"/>
          <p:cNvSpPr>
            <a:spLocks noChangeArrowheads="1"/>
          </p:cNvSpPr>
          <p:nvPr/>
        </p:nvSpPr>
        <p:spPr bwMode="auto">
          <a:xfrm>
            <a:off x="1058863" y="1284288"/>
            <a:ext cx="7740650" cy="4819781"/>
          </a:xfrm>
          <a:prstGeom prst="rect">
            <a:avLst/>
          </a:prstGeom>
          <a:noFill/>
          <a:ln w="9525" algn="ctr">
            <a:noFill/>
            <a:miter lim="800000"/>
            <a:headEnd/>
            <a:tailEnd/>
          </a:ln>
        </p:spPr>
        <p:txBody>
          <a:bodyPr>
            <a:spAutoFit/>
          </a:bodyPr>
          <a:lstStyle/>
          <a:p>
            <a:pPr marL="365125" indent="-365125" fontAlgn="base">
              <a:spcBef>
                <a:spcPct val="20000"/>
              </a:spcBef>
              <a:spcAft>
                <a:spcPct val="0"/>
              </a:spcAft>
              <a:buClr>
                <a:srgbClr val="000000"/>
              </a:buClr>
            </a:pPr>
            <a:r>
              <a:rPr lang="en-NZ" sz="2400" b="1" dirty="0">
                <a:solidFill>
                  <a:srgbClr val="000000"/>
                </a:solidFill>
                <a:latin typeface="Calibri" pitchFamily="34" charset="0"/>
              </a:rPr>
              <a:t>Three Questions </a:t>
            </a:r>
            <a:r>
              <a:rPr lang="en-NZ" sz="2400" dirty="0">
                <a:solidFill>
                  <a:srgbClr val="000000"/>
                </a:solidFill>
                <a:latin typeface="Calibri" pitchFamily="34" charset="0"/>
              </a:rPr>
              <a:t>(for adult victims)</a:t>
            </a:r>
          </a:p>
          <a:p>
            <a:pPr marL="365125" indent="-365125" fontAlgn="base">
              <a:spcBef>
                <a:spcPct val="20000"/>
              </a:spcBef>
              <a:spcAft>
                <a:spcPct val="0"/>
              </a:spcAft>
              <a:buClr>
                <a:srgbClr val="000000"/>
              </a:buClr>
              <a:buFontTx/>
              <a:buChar char="•"/>
            </a:pPr>
            <a:r>
              <a:rPr lang="en-NZ" sz="2400" dirty="0">
                <a:solidFill>
                  <a:srgbClr val="000000"/>
                </a:solidFill>
                <a:latin typeface="Calibri" pitchFamily="34" charset="0"/>
              </a:rPr>
              <a:t>Provides the contextual background</a:t>
            </a:r>
          </a:p>
          <a:p>
            <a:pPr marL="365125" indent="-365125" fontAlgn="base">
              <a:spcBef>
                <a:spcPct val="20000"/>
              </a:spcBef>
              <a:spcAft>
                <a:spcPct val="0"/>
              </a:spcAft>
              <a:buClr>
                <a:srgbClr val="000000"/>
              </a:buClr>
              <a:buFontTx/>
              <a:buChar char="•"/>
            </a:pPr>
            <a:r>
              <a:rPr lang="en-NZ" sz="2400" dirty="0">
                <a:solidFill>
                  <a:srgbClr val="000000"/>
                </a:solidFill>
                <a:latin typeface="Calibri" pitchFamily="34" charset="0"/>
              </a:rPr>
              <a:t>Adapted from Queensland Police initiative</a:t>
            </a:r>
          </a:p>
          <a:p>
            <a:pPr marL="365125" indent="-365125" fontAlgn="base">
              <a:spcBef>
                <a:spcPct val="20000"/>
              </a:spcBef>
              <a:spcAft>
                <a:spcPct val="0"/>
              </a:spcAft>
              <a:buClr>
                <a:srgbClr val="000000"/>
              </a:buClr>
              <a:buFontTx/>
              <a:buChar char="•"/>
            </a:pPr>
            <a:endParaRPr lang="en-NZ" sz="2400" dirty="0">
              <a:solidFill>
                <a:srgbClr val="000000"/>
              </a:solidFill>
              <a:latin typeface="Calibri" pitchFamily="34" charset="0"/>
            </a:endParaRPr>
          </a:p>
          <a:p>
            <a:pPr marL="365125" indent="-365125" fontAlgn="base">
              <a:spcBef>
                <a:spcPct val="20000"/>
              </a:spcBef>
              <a:spcAft>
                <a:spcPct val="0"/>
              </a:spcAft>
              <a:buClr>
                <a:srgbClr val="000000"/>
              </a:buClr>
            </a:pPr>
            <a:r>
              <a:rPr lang="en-NZ" sz="2400" b="1" dirty="0">
                <a:solidFill>
                  <a:srgbClr val="000000"/>
                </a:solidFill>
                <a:latin typeface="Calibri" pitchFamily="34" charset="0"/>
              </a:rPr>
              <a:t>Twelve Red Flags</a:t>
            </a:r>
          </a:p>
          <a:p>
            <a:pPr marL="365125" indent="-365125" fontAlgn="base">
              <a:spcBef>
                <a:spcPct val="20000"/>
              </a:spcBef>
              <a:spcAft>
                <a:spcPct val="0"/>
              </a:spcAft>
              <a:buClr>
                <a:srgbClr val="000000"/>
              </a:buClr>
              <a:buFontTx/>
              <a:buChar char="•"/>
            </a:pPr>
            <a:r>
              <a:rPr lang="en-NZ" sz="2400" dirty="0">
                <a:solidFill>
                  <a:srgbClr val="000000"/>
                </a:solidFill>
                <a:latin typeface="Calibri" pitchFamily="34" charset="0"/>
              </a:rPr>
              <a:t>Risk markers for dangerousness adapted from numerous international examples</a:t>
            </a:r>
          </a:p>
          <a:p>
            <a:pPr marL="365125" indent="-365125" fontAlgn="base">
              <a:spcBef>
                <a:spcPct val="20000"/>
              </a:spcBef>
              <a:spcAft>
                <a:spcPct val="0"/>
              </a:spcAft>
              <a:buClr>
                <a:srgbClr val="000000"/>
              </a:buClr>
              <a:buFontTx/>
              <a:buChar char="•"/>
            </a:pPr>
            <a:endParaRPr lang="en-NZ" sz="2400" dirty="0">
              <a:solidFill>
                <a:srgbClr val="000000"/>
              </a:solidFill>
              <a:latin typeface="Calibri" pitchFamily="34" charset="0"/>
            </a:endParaRPr>
          </a:p>
          <a:p>
            <a:pPr marL="365125" indent="-365125" fontAlgn="base">
              <a:spcBef>
                <a:spcPct val="20000"/>
              </a:spcBef>
              <a:spcAft>
                <a:spcPct val="0"/>
              </a:spcAft>
              <a:buClr>
                <a:srgbClr val="000000"/>
              </a:buClr>
            </a:pPr>
            <a:r>
              <a:rPr lang="en-NZ" sz="2400" b="1" dirty="0">
                <a:solidFill>
                  <a:srgbClr val="000000"/>
                </a:solidFill>
                <a:latin typeface="Calibri" pitchFamily="34" charset="0"/>
              </a:rPr>
              <a:t>Ontario Domestic Assault Risk Assessment (ODARA)</a:t>
            </a:r>
          </a:p>
          <a:p>
            <a:pPr marL="365125" indent="-365125" fontAlgn="base">
              <a:spcBef>
                <a:spcPct val="20000"/>
              </a:spcBef>
              <a:spcAft>
                <a:spcPct val="0"/>
              </a:spcAft>
              <a:buClr>
                <a:srgbClr val="000000"/>
              </a:buClr>
              <a:buFontTx/>
              <a:buChar char="•"/>
            </a:pPr>
            <a:r>
              <a:rPr lang="en-NZ" sz="2400" dirty="0">
                <a:solidFill>
                  <a:srgbClr val="000000"/>
                </a:solidFill>
                <a:latin typeface="Calibri" pitchFamily="34" charset="0"/>
              </a:rPr>
              <a:t>Quantitative instrument  (Canada)</a:t>
            </a:r>
          </a:p>
          <a:p>
            <a:pPr marL="365125" indent="-365125" fontAlgn="base">
              <a:spcBef>
                <a:spcPct val="20000"/>
              </a:spcBef>
              <a:spcAft>
                <a:spcPct val="0"/>
              </a:spcAft>
              <a:buClr>
                <a:srgbClr val="000000"/>
              </a:buClr>
              <a:buFontTx/>
              <a:buChar char="•"/>
            </a:pPr>
            <a:r>
              <a:rPr lang="en-NZ" sz="2400" dirty="0">
                <a:solidFill>
                  <a:srgbClr val="000000"/>
                </a:solidFill>
                <a:latin typeface="Calibri" pitchFamily="34" charset="0"/>
              </a:rPr>
              <a:t>Physical assault or threat with weapon</a:t>
            </a:r>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srgbClr val="000000"/>
              </a:solidFill>
            </a:endParaRPr>
          </a:p>
        </p:txBody>
      </p:sp>
      <p:sp>
        <p:nvSpPr>
          <p:cNvPr id="7168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srgbClr val="000000"/>
              </a:solidFill>
            </a:endParaRPr>
          </a:p>
        </p:txBody>
      </p:sp>
      <p:sp>
        <p:nvSpPr>
          <p:cNvPr id="71684" name="Text Box 4"/>
          <p:cNvSpPr txBox="1">
            <a:spLocks noChangeArrowheads="1"/>
          </p:cNvSpPr>
          <p:nvPr/>
        </p:nvSpPr>
        <p:spPr bwMode="auto">
          <a:xfrm>
            <a:off x="2605088" y="165100"/>
            <a:ext cx="3919537" cy="762000"/>
          </a:xfrm>
          <a:prstGeom prst="rect">
            <a:avLst/>
          </a:prstGeom>
          <a:noFill/>
          <a:ln w="9525" algn="ctr">
            <a:noFill/>
            <a:miter lim="800000"/>
            <a:headEnd/>
            <a:tailEnd/>
          </a:ln>
        </p:spPr>
        <p:txBody>
          <a:bodyPr wrap="none">
            <a:spAutoFit/>
          </a:bodyPr>
          <a:lstStyle/>
          <a:p>
            <a:pPr fontAlgn="base">
              <a:spcBef>
                <a:spcPct val="0"/>
              </a:spcBef>
              <a:spcAft>
                <a:spcPct val="0"/>
              </a:spcAft>
            </a:pPr>
            <a:r>
              <a:rPr lang="en-NZ" sz="4400">
                <a:solidFill>
                  <a:srgbClr val="000000"/>
                </a:solidFill>
                <a:latin typeface="Calibri" pitchFamily="34" charset="0"/>
                <a:cs typeface="Arial" charset="0"/>
              </a:rPr>
              <a:t>Three Questions</a:t>
            </a:r>
          </a:p>
        </p:txBody>
      </p:sp>
      <p:sp>
        <p:nvSpPr>
          <p:cNvPr id="71685" name="Rectangle 5"/>
          <p:cNvSpPr>
            <a:spLocks noChangeArrowheads="1"/>
          </p:cNvSpPr>
          <p:nvPr/>
        </p:nvSpPr>
        <p:spPr bwMode="auto">
          <a:xfrm>
            <a:off x="1071563" y="1292225"/>
            <a:ext cx="7740650" cy="2751522"/>
          </a:xfrm>
          <a:prstGeom prst="rect">
            <a:avLst/>
          </a:prstGeom>
          <a:noFill/>
          <a:ln w="9525" algn="ctr">
            <a:noFill/>
            <a:miter lim="800000"/>
            <a:headEnd/>
            <a:tailEnd/>
          </a:ln>
        </p:spPr>
        <p:txBody>
          <a:bodyPr>
            <a:spAutoFit/>
          </a:bodyPr>
          <a:lstStyle/>
          <a:p>
            <a:pPr marL="609600" indent="-609600" fontAlgn="base">
              <a:lnSpc>
                <a:spcPct val="80000"/>
              </a:lnSpc>
              <a:spcBef>
                <a:spcPct val="20000"/>
              </a:spcBef>
              <a:spcAft>
                <a:spcPct val="0"/>
              </a:spcAft>
              <a:buClr>
                <a:srgbClr val="000000"/>
              </a:buClr>
              <a:buFont typeface="Wingdings" pitchFamily="2" charset="2"/>
              <a:buAutoNum type="arabicPeriod"/>
            </a:pPr>
            <a:r>
              <a:rPr lang="en-NZ" sz="2400" dirty="0">
                <a:solidFill>
                  <a:srgbClr val="000000"/>
                </a:solidFill>
                <a:latin typeface="Calibri" pitchFamily="34" charset="0"/>
              </a:rPr>
              <a:t>How frequently and seriously does he or she intimidate, threaten or injure you or other family members?</a:t>
            </a:r>
          </a:p>
          <a:p>
            <a:pPr marL="609600" indent="-609600" fontAlgn="base">
              <a:lnSpc>
                <a:spcPct val="80000"/>
              </a:lnSpc>
              <a:spcBef>
                <a:spcPct val="20000"/>
              </a:spcBef>
              <a:spcAft>
                <a:spcPct val="0"/>
              </a:spcAft>
              <a:buClr>
                <a:srgbClr val="000000"/>
              </a:buClr>
              <a:buFont typeface="Wingdings" pitchFamily="2" charset="2"/>
              <a:buAutoNum type="arabicPeriod"/>
            </a:pPr>
            <a:endParaRPr lang="en-NZ" sz="2400" dirty="0">
              <a:solidFill>
                <a:srgbClr val="000000"/>
              </a:solidFill>
              <a:latin typeface="Calibri" pitchFamily="34" charset="0"/>
            </a:endParaRPr>
          </a:p>
          <a:p>
            <a:pPr marL="609600" indent="-609600" fontAlgn="base">
              <a:lnSpc>
                <a:spcPct val="80000"/>
              </a:lnSpc>
              <a:spcBef>
                <a:spcPct val="20000"/>
              </a:spcBef>
              <a:spcAft>
                <a:spcPct val="0"/>
              </a:spcAft>
              <a:buClr>
                <a:srgbClr val="000000"/>
              </a:buClr>
              <a:buFont typeface="Wingdings" pitchFamily="2" charset="2"/>
              <a:buAutoNum type="arabicPeriod"/>
            </a:pPr>
            <a:r>
              <a:rPr lang="en-NZ" sz="2400" dirty="0">
                <a:solidFill>
                  <a:srgbClr val="000000"/>
                </a:solidFill>
                <a:latin typeface="Calibri" pitchFamily="34" charset="0"/>
              </a:rPr>
              <a:t>Describe the most frightening event/worst incident of violence involving him or her?</a:t>
            </a:r>
          </a:p>
          <a:p>
            <a:pPr marL="609600" indent="-609600" fontAlgn="base">
              <a:lnSpc>
                <a:spcPct val="80000"/>
              </a:lnSpc>
              <a:spcBef>
                <a:spcPct val="20000"/>
              </a:spcBef>
              <a:spcAft>
                <a:spcPct val="0"/>
              </a:spcAft>
              <a:buClr>
                <a:srgbClr val="000000"/>
              </a:buClr>
              <a:buFont typeface="Wingdings" pitchFamily="2" charset="2"/>
              <a:buAutoNum type="arabicPeriod"/>
            </a:pPr>
            <a:endParaRPr lang="en-NZ" sz="2400" dirty="0">
              <a:solidFill>
                <a:srgbClr val="000000"/>
              </a:solidFill>
              <a:latin typeface="Calibri" pitchFamily="34" charset="0"/>
            </a:endParaRPr>
          </a:p>
          <a:p>
            <a:pPr marL="609600" indent="-609600" fontAlgn="base">
              <a:lnSpc>
                <a:spcPct val="80000"/>
              </a:lnSpc>
              <a:spcBef>
                <a:spcPct val="20000"/>
              </a:spcBef>
              <a:spcAft>
                <a:spcPct val="0"/>
              </a:spcAft>
              <a:buClr>
                <a:srgbClr val="000000"/>
              </a:buClr>
              <a:buFont typeface="Wingdings" pitchFamily="2" charset="2"/>
              <a:buAutoNum type="arabicPeriod"/>
            </a:pPr>
            <a:r>
              <a:rPr lang="en-NZ" sz="2400" dirty="0">
                <a:solidFill>
                  <a:srgbClr val="000000"/>
                </a:solidFill>
                <a:latin typeface="Calibri" pitchFamily="34" charset="0"/>
              </a:rPr>
              <a:t>How has his or her past behaviour impacted on you and your children's feelings of personal safety?</a:t>
            </a:r>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685800" y="5962650"/>
            <a:ext cx="19050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srgbClr val="000000"/>
              </a:solidFill>
            </a:endParaRPr>
          </a:p>
        </p:txBody>
      </p:sp>
      <p:sp>
        <p:nvSpPr>
          <p:cNvPr id="72707" name="Rectangle 3"/>
          <p:cNvSpPr>
            <a:spLocks noChangeArrowheads="1"/>
          </p:cNvSpPr>
          <p:nvPr/>
        </p:nvSpPr>
        <p:spPr bwMode="auto">
          <a:xfrm>
            <a:off x="3124200" y="5962650"/>
            <a:ext cx="28956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srgbClr val="000000"/>
              </a:solidFill>
            </a:endParaRPr>
          </a:p>
        </p:txBody>
      </p:sp>
      <p:sp>
        <p:nvSpPr>
          <p:cNvPr id="72708" name="Text Box 4"/>
          <p:cNvSpPr txBox="1">
            <a:spLocks noChangeArrowheads="1"/>
          </p:cNvSpPr>
          <p:nvPr/>
        </p:nvSpPr>
        <p:spPr bwMode="auto">
          <a:xfrm>
            <a:off x="2528888" y="171450"/>
            <a:ext cx="4059237" cy="762000"/>
          </a:xfrm>
          <a:prstGeom prst="rect">
            <a:avLst/>
          </a:prstGeom>
          <a:noFill/>
          <a:ln w="9525" algn="ctr">
            <a:noFill/>
            <a:miter lim="800000"/>
            <a:headEnd/>
            <a:tailEnd/>
          </a:ln>
        </p:spPr>
        <p:txBody>
          <a:bodyPr wrap="none">
            <a:spAutoFit/>
          </a:bodyPr>
          <a:lstStyle/>
          <a:p>
            <a:pPr fontAlgn="base">
              <a:spcBef>
                <a:spcPct val="0"/>
              </a:spcBef>
              <a:spcAft>
                <a:spcPct val="0"/>
              </a:spcAft>
            </a:pPr>
            <a:r>
              <a:rPr lang="en-NZ" sz="4400">
                <a:solidFill>
                  <a:srgbClr val="000000"/>
                </a:solidFill>
                <a:latin typeface="Calibri" pitchFamily="34" charset="0"/>
                <a:cs typeface="Arial" charset="0"/>
              </a:rPr>
              <a:t>Twelve Red Flags</a:t>
            </a:r>
          </a:p>
        </p:txBody>
      </p:sp>
      <p:sp>
        <p:nvSpPr>
          <p:cNvPr id="72709" name="Rectangle 5"/>
          <p:cNvSpPr>
            <a:spLocks noChangeArrowheads="1"/>
          </p:cNvSpPr>
          <p:nvPr/>
        </p:nvSpPr>
        <p:spPr bwMode="auto">
          <a:xfrm>
            <a:off x="1835150" y="1700213"/>
            <a:ext cx="6875463" cy="4473575"/>
          </a:xfrm>
          <a:prstGeom prst="rect">
            <a:avLst/>
          </a:prstGeom>
          <a:noFill/>
          <a:ln w="9525" algn="ctr">
            <a:noFill/>
            <a:miter lim="800000"/>
            <a:headEnd/>
            <a:tailEnd/>
          </a:ln>
        </p:spPr>
        <p:txBody>
          <a:bodyPr>
            <a:spAutoFit/>
          </a:bodyPr>
          <a:lstStyle/>
          <a:p>
            <a:pPr eaLnBrk="0" fontAlgn="base" hangingPunct="0">
              <a:spcBef>
                <a:spcPct val="0"/>
              </a:spcBef>
              <a:spcAft>
                <a:spcPct val="0"/>
              </a:spcAft>
              <a:buFont typeface="Symbol" pitchFamily="18" charset="2"/>
              <a:buNone/>
            </a:pPr>
            <a:r>
              <a:rPr lang="en-NZ" sz="2400">
                <a:solidFill>
                  <a:srgbClr val="000000"/>
                </a:solidFill>
                <a:latin typeface="Calibri" pitchFamily="34" charset="0"/>
              </a:rPr>
              <a:t>The suspect is obsessed with, dependent on, or is stalking the victim.</a:t>
            </a:r>
          </a:p>
          <a:p>
            <a:pPr marL="719138" lvl="1" indent="4763" eaLnBrk="0" fontAlgn="base" hangingPunct="0">
              <a:spcBef>
                <a:spcPct val="0"/>
              </a:spcBef>
              <a:spcAft>
                <a:spcPct val="0"/>
              </a:spcAft>
            </a:pPr>
            <a:endParaRPr lang="en-NZ" sz="2400">
              <a:solidFill>
                <a:srgbClr val="000000"/>
              </a:solidFill>
              <a:latin typeface="Calibri" pitchFamily="34" charset="0"/>
            </a:endParaRPr>
          </a:p>
          <a:p>
            <a:pPr eaLnBrk="0" fontAlgn="base" hangingPunct="0">
              <a:spcBef>
                <a:spcPct val="0"/>
              </a:spcBef>
              <a:spcAft>
                <a:spcPct val="0"/>
              </a:spcAft>
              <a:buFont typeface="Symbol" pitchFamily="18" charset="2"/>
              <a:buNone/>
            </a:pPr>
            <a:r>
              <a:rPr lang="en-NZ" sz="2400">
                <a:solidFill>
                  <a:srgbClr val="000000"/>
                </a:solidFill>
                <a:latin typeface="Calibri" pitchFamily="34" charset="0"/>
              </a:rPr>
              <a:t>Recent separation, issue of a court order, or divorce and behaving in a  dangerous manner. </a:t>
            </a:r>
          </a:p>
          <a:p>
            <a:pPr eaLnBrk="0" fontAlgn="base" hangingPunct="0">
              <a:spcBef>
                <a:spcPct val="0"/>
              </a:spcBef>
              <a:spcAft>
                <a:spcPct val="0"/>
              </a:spcAft>
              <a:buFont typeface="Symbol" pitchFamily="18" charset="2"/>
              <a:buNone/>
            </a:pPr>
            <a:r>
              <a:rPr lang="en-NZ" sz="2400">
                <a:solidFill>
                  <a:srgbClr val="000000"/>
                </a:solidFill>
                <a:latin typeface="Calibri" pitchFamily="34" charset="0"/>
              </a:rPr>
              <a:t>     </a:t>
            </a:r>
          </a:p>
          <a:p>
            <a:pPr eaLnBrk="0" fontAlgn="base" hangingPunct="0">
              <a:spcBef>
                <a:spcPct val="0"/>
              </a:spcBef>
              <a:spcAft>
                <a:spcPct val="0"/>
              </a:spcAft>
              <a:buFont typeface="Symbol" pitchFamily="18" charset="2"/>
              <a:buNone/>
            </a:pPr>
            <a:r>
              <a:rPr lang="en-NZ" sz="2400">
                <a:solidFill>
                  <a:srgbClr val="000000"/>
                </a:solidFill>
                <a:latin typeface="Calibri" pitchFamily="34" charset="0"/>
              </a:rPr>
              <a:t>The victim believes the suspect could injure or kill them.</a:t>
            </a:r>
            <a:endParaRPr lang="en-US" sz="2400">
              <a:solidFill>
                <a:srgbClr val="000000"/>
              </a:solidFill>
              <a:latin typeface="Calibri" pitchFamily="34" charset="0"/>
            </a:endParaRPr>
          </a:p>
          <a:p>
            <a:pPr eaLnBrk="0" fontAlgn="base" hangingPunct="0">
              <a:spcBef>
                <a:spcPct val="0"/>
              </a:spcBef>
              <a:spcAft>
                <a:spcPct val="0"/>
              </a:spcAft>
              <a:buFont typeface="Symbol" pitchFamily="18" charset="2"/>
              <a:buNone/>
            </a:pPr>
            <a:endParaRPr lang="en-NZ" sz="2400">
              <a:solidFill>
                <a:srgbClr val="000000"/>
              </a:solidFill>
              <a:latin typeface="Calibri" pitchFamily="34" charset="0"/>
            </a:endParaRPr>
          </a:p>
          <a:p>
            <a:pPr eaLnBrk="0" fontAlgn="base" hangingPunct="0">
              <a:spcBef>
                <a:spcPct val="0"/>
              </a:spcBef>
              <a:spcAft>
                <a:spcPct val="0"/>
              </a:spcAft>
              <a:buFont typeface="Symbol" pitchFamily="18" charset="2"/>
              <a:buNone/>
            </a:pPr>
            <a:r>
              <a:rPr lang="en-NZ" sz="2400">
                <a:solidFill>
                  <a:srgbClr val="000000"/>
                </a:solidFill>
                <a:latin typeface="Calibri" pitchFamily="34" charset="0"/>
              </a:rPr>
              <a:t>There is a history of family violence, and it is getting more severe or frequent.</a:t>
            </a:r>
          </a:p>
          <a:p>
            <a:pPr marL="719138" lvl="1" indent="4763" eaLnBrk="0" fontAlgn="base" hangingPunct="0">
              <a:spcBef>
                <a:spcPct val="0"/>
              </a:spcBef>
              <a:spcAft>
                <a:spcPct val="0"/>
              </a:spcAft>
            </a:pPr>
            <a:endParaRPr lang="en-NZ" sz="2400">
              <a:solidFill>
                <a:srgbClr val="000000"/>
              </a:solidFill>
              <a:latin typeface="Calibri" pitchFamily="34" charset="0"/>
            </a:endParaRPr>
          </a:p>
        </p:txBody>
      </p:sp>
      <p:pic>
        <p:nvPicPr>
          <p:cNvPr id="72710" name="Picture 6" descr="MCj04347410000[1]"/>
          <p:cNvPicPr>
            <a:picLocks noChangeAspect="1" noChangeArrowheads="1"/>
          </p:cNvPicPr>
          <p:nvPr/>
        </p:nvPicPr>
        <p:blipFill>
          <a:blip r:embed="rId3" cstate="print"/>
          <a:srcRect/>
          <a:stretch>
            <a:fillRect/>
          </a:stretch>
        </p:blipFill>
        <p:spPr bwMode="auto">
          <a:xfrm>
            <a:off x="1157288" y="1728788"/>
            <a:ext cx="715962" cy="715962"/>
          </a:xfrm>
          <a:prstGeom prst="rect">
            <a:avLst/>
          </a:prstGeom>
          <a:noFill/>
          <a:ln w="9525">
            <a:noFill/>
            <a:miter lim="800000"/>
            <a:headEnd/>
            <a:tailEnd/>
          </a:ln>
        </p:spPr>
      </p:pic>
      <p:pic>
        <p:nvPicPr>
          <p:cNvPr id="72711" name="Picture 7" descr="MCj04347410000[1]"/>
          <p:cNvPicPr>
            <a:picLocks noChangeAspect="1" noChangeArrowheads="1"/>
          </p:cNvPicPr>
          <p:nvPr/>
        </p:nvPicPr>
        <p:blipFill>
          <a:blip r:embed="rId3" cstate="print"/>
          <a:srcRect/>
          <a:stretch>
            <a:fillRect/>
          </a:stretch>
        </p:blipFill>
        <p:spPr bwMode="auto">
          <a:xfrm>
            <a:off x="1157288" y="2813050"/>
            <a:ext cx="715962" cy="715963"/>
          </a:xfrm>
          <a:prstGeom prst="rect">
            <a:avLst/>
          </a:prstGeom>
          <a:noFill/>
          <a:ln w="9525">
            <a:noFill/>
            <a:miter lim="800000"/>
            <a:headEnd/>
            <a:tailEnd/>
          </a:ln>
        </p:spPr>
      </p:pic>
      <p:pic>
        <p:nvPicPr>
          <p:cNvPr id="72712" name="Picture 8" descr="MCj04347410000[1]"/>
          <p:cNvPicPr>
            <a:picLocks noChangeAspect="1" noChangeArrowheads="1"/>
          </p:cNvPicPr>
          <p:nvPr/>
        </p:nvPicPr>
        <p:blipFill>
          <a:blip r:embed="rId3" cstate="print"/>
          <a:srcRect/>
          <a:stretch>
            <a:fillRect/>
          </a:stretch>
        </p:blipFill>
        <p:spPr bwMode="auto">
          <a:xfrm>
            <a:off x="1157288" y="3916363"/>
            <a:ext cx="715962" cy="715962"/>
          </a:xfrm>
          <a:prstGeom prst="rect">
            <a:avLst/>
          </a:prstGeom>
          <a:noFill/>
          <a:ln w="9525">
            <a:noFill/>
            <a:miter lim="800000"/>
            <a:headEnd/>
            <a:tailEnd/>
          </a:ln>
        </p:spPr>
      </p:pic>
      <p:pic>
        <p:nvPicPr>
          <p:cNvPr id="72713" name="Picture 9" descr="MCj04347410000[1]"/>
          <p:cNvPicPr>
            <a:picLocks noChangeAspect="1" noChangeArrowheads="1"/>
          </p:cNvPicPr>
          <p:nvPr/>
        </p:nvPicPr>
        <p:blipFill>
          <a:blip r:embed="rId3" cstate="print"/>
          <a:srcRect/>
          <a:stretch>
            <a:fillRect/>
          </a:stretch>
        </p:blipFill>
        <p:spPr bwMode="auto">
          <a:xfrm>
            <a:off x="1157288" y="5019675"/>
            <a:ext cx="715962" cy="715963"/>
          </a:xfrm>
          <a:prstGeom prst="rect">
            <a:avLst/>
          </a:prstGeom>
          <a:noFill/>
          <a:ln w="9525">
            <a:noFill/>
            <a:miter lim="800000"/>
            <a:headEnd/>
            <a:tailEnd/>
          </a:ln>
        </p:spPr>
      </p:pic>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5872163"/>
            <a:ext cx="19050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srgbClr val="000000"/>
              </a:solidFill>
            </a:endParaRPr>
          </a:p>
        </p:txBody>
      </p:sp>
      <p:sp>
        <p:nvSpPr>
          <p:cNvPr id="73731" name="Rectangle 3"/>
          <p:cNvSpPr>
            <a:spLocks noChangeArrowheads="1"/>
          </p:cNvSpPr>
          <p:nvPr/>
        </p:nvSpPr>
        <p:spPr bwMode="auto">
          <a:xfrm>
            <a:off x="3124200" y="5872163"/>
            <a:ext cx="28956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srgbClr val="000000"/>
              </a:solidFill>
            </a:endParaRPr>
          </a:p>
        </p:txBody>
      </p:sp>
      <p:sp>
        <p:nvSpPr>
          <p:cNvPr id="73732" name="Rectangle 5"/>
          <p:cNvSpPr>
            <a:spLocks noChangeArrowheads="1"/>
          </p:cNvSpPr>
          <p:nvPr/>
        </p:nvSpPr>
        <p:spPr bwMode="auto">
          <a:xfrm>
            <a:off x="1800225" y="1692275"/>
            <a:ext cx="6875463" cy="4473575"/>
          </a:xfrm>
          <a:prstGeom prst="rect">
            <a:avLst/>
          </a:prstGeom>
          <a:noFill/>
          <a:ln w="9525" algn="ctr">
            <a:noFill/>
            <a:miter lim="800000"/>
            <a:headEnd/>
            <a:tailEnd/>
          </a:ln>
        </p:spPr>
        <p:txBody>
          <a:bodyPr>
            <a:spAutoFit/>
          </a:bodyPr>
          <a:lstStyle/>
          <a:p>
            <a:pPr eaLnBrk="0" fontAlgn="base" hangingPunct="0">
              <a:spcBef>
                <a:spcPct val="0"/>
              </a:spcBef>
              <a:spcAft>
                <a:spcPct val="0"/>
              </a:spcAft>
              <a:buFont typeface="Symbol" pitchFamily="18" charset="2"/>
              <a:buNone/>
            </a:pPr>
            <a:r>
              <a:rPr lang="en-NZ" sz="2400">
                <a:solidFill>
                  <a:srgbClr val="000000"/>
                </a:solidFill>
                <a:latin typeface="Calibri" pitchFamily="34" charset="0"/>
              </a:rPr>
              <a:t>The suspect has strangled or attempted to strangle the victim.</a:t>
            </a:r>
          </a:p>
          <a:p>
            <a:pPr eaLnBrk="0" fontAlgn="base" hangingPunct="0">
              <a:spcBef>
                <a:spcPct val="0"/>
              </a:spcBef>
              <a:spcAft>
                <a:spcPct val="0"/>
              </a:spcAft>
              <a:buFont typeface="Symbol" pitchFamily="18" charset="2"/>
              <a:buNone/>
            </a:pPr>
            <a:endParaRPr lang="en-NZ" sz="2400">
              <a:solidFill>
                <a:srgbClr val="000000"/>
              </a:solidFill>
              <a:latin typeface="Calibri" pitchFamily="34" charset="0"/>
            </a:endParaRPr>
          </a:p>
          <a:p>
            <a:pPr eaLnBrk="0" fontAlgn="base" hangingPunct="0">
              <a:spcBef>
                <a:spcPct val="0"/>
              </a:spcBef>
              <a:spcAft>
                <a:spcPct val="0"/>
              </a:spcAft>
              <a:buFont typeface="Symbol" pitchFamily="18" charset="2"/>
              <a:buNone/>
            </a:pPr>
            <a:r>
              <a:rPr lang="en-NZ" sz="2400">
                <a:solidFill>
                  <a:srgbClr val="000000"/>
                </a:solidFill>
                <a:latin typeface="Calibri" pitchFamily="34" charset="0"/>
              </a:rPr>
              <a:t>The suspect has threatened to commit suicide or to kill the victim, children or other family members.  </a:t>
            </a:r>
          </a:p>
          <a:p>
            <a:pPr eaLnBrk="0" fontAlgn="base" hangingPunct="0">
              <a:spcBef>
                <a:spcPct val="0"/>
              </a:spcBef>
              <a:spcAft>
                <a:spcPct val="0"/>
              </a:spcAft>
              <a:buFont typeface="Symbol" pitchFamily="18" charset="2"/>
              <a:buNone/>
            </a:pPr>
            <a:endParaRPr lang="en-NZ" sz="2400">
              <a:solidFill>
                <a:srgbClr val="000000"/>
              </a:solidFill>
              <a:latin typeface="Calibri" pitchFamily="34" charset="0"/>
            </a:endParaRPr>
          </a:p>
          <a:p>
            <a:pPr eaLnBrk="0" fontAlgn="base" hangingPunct="0">
              <a:spcBef>
                <a:spcPct val="0"/>
              </a:spcBef>
              <a:spcAft>
                <a:spcPct val="0"/>
              </a:spcAft>
              <a:buFont typeface="Symbol" pitchFamily="18" charset="2"/>
              <a:buNone/>
            </a:pPr>
            <a:r>
              <a:rPr lang="en-NZ" sz="2400">
                <a:solidFill>
                  <a:srgbClr val="000000"/>
                </a:solidFill>
                <a:latin typeface="Calibri" pitchFamily="34" charset="0"/>
              </a:rPr>
              <a:t>The suspect has access to weapons, particularly firearms and has used or threatened to use them.  They may have convictions involving weapons.</a:t>
            </a:r>
          </a:p>
          <a:p>
            <a:pPr marL="719138" lvl="1" indent="4763" eaLnBrk="0" fontAlgn="base" hangingPunct="0">
              <a:spcBef>
                <a:spcPct val="0"/>
              </a:spcBef>
              <a:spcAft>
                <a:spcPct val="0"/>
              </a:spcAft>
              <a:buFont typeface="Symbol" pitchFamily="18" charset="2"/>
              <a:buNone/>
            </a:pPr>
            <a:endParaRPr lang="en-NZ" sz="2400">
              <a:solidFill>
                <a:srgbClr val="000000"/>
              </a:solidFill>
              <a:latin typeface="Calibri" pitchFamily="34" charset="0"/>
            </a:endParaRPr>
          </a:p>
          <a:p>
            <a:pPr eaLnBrk="0" fontAlgn="base" hangingPunct="0">
              <a:spcBef>
                <a:spcPct val="0"/>
              </a:spcBef>
              <a:spcAft>
                <a:spcPct val="0"/>
              </a:spcAft>
              <a:buFont typeface="Symbol" pitchFamily="18" charset="2"/>
              <a:buNone/>
            </a:pPr>
            <a:r>
              <a:rPr lang="en-NZ" sz="2400">
                <a:solidFill>
                  <a:srgbClr val="000000"/>
                </a:solidFill>
                <a:latin typeface="Calibri" pitchFamily="34" charset="0"/>
              </a:rPr>
              <a:t>The offender has easy access to the victim, children or other family members.  </a:t>
            </a:r>
          </a:p>
        </p:txBody>
      </p:sp>
      <p:pic>
        <p:nvPicPr>
          <p:cNvPr id="73733" name="Picture 6" descr="MCj04347410000[1]"/>
          <p:cNvPicPr>
            <a:picLocks noChangeAspect="1" noChangeArrowheads="1"/>
          </p:cNvPicPr>
          <p:nvPr/>
        </p:nvPicPr>
        <p:blipFill>
          <a:blip r:embed="rId3" cstate="print"/>
          <a:srcRect/>
          <a:stretch>
            <a:fillRect/>
          </a:stretch>
        </p:blipFill>
        <p:spPr bwMode="auto">
          <a:xfrm>
            <a:off x="1157288" y="1627188"/>
            <a:ext cx="715962" cy="715962"/>
          </a:xfrm>
          <a:prstGeom prst="rect">
            <a:avLst/>
          </a:prstGeom>
          <a:noFill/>
          <a:ln w="9525">
            <a:noFill/>
            <a:miter lim="800000"/>
            <a:headEnd/>
            <a:tailEnd/>
          </a:ln>
        </p:spPr>
      </p:pic>
      <p:pic>
        <p:nvPicPr>
          <p:cNvPr id="73734" name="Picture 7" descr="MCj04347410000[1]"/>
          <p:cNvPicPr>
            <a:picLocks noChangeAspect="1" noChangeArrowheads="1"/>
          </p:cNvPicPr>
          <p:nvPr/>
        </p:nvPicPr>
        <p:blipFill>
          <a:blip r:embed="rId3" cstate="print"/>
          <a:srcRect/>
          <a:stretch>
            <a:fillRect/>
          </a:stretch>
        </p:blipFill>
        <p:spPr bwMode="auto">
          <a:xfrm>
            <a:off x="1157288" y="2730500"/>
            <a:ext cx="715962" cy="715963"/>
          </a:xfrm>
          <a:prstGeom prst="rect">
            <a:avLst/>
          </a:prstGeom>
          <a:noFill/>
          <a:ln w="9525">
            <a:noFill/>
            <a:miter lim="800000"/>
            <a:headEnd/>
            <a:tailEnd/>
          </a:ln>
        </p:spPr>
      </p:pic>
      <p:pic>
        <p:nvPicPr>
          <p:cNvPr id="73735" name="Picture 8" descr="MCj04347410000[1]"/>
          <p:cNvPicPr>
            <a:picLocks noChangeAspect="1" noChangeArrowheads="1"/>
          </p:cNvPicPr>
          <p:nvPr/>
        </p:nvPicPr>
        <p:blipFill>
          <a:blip r:embed="rId3" cstate="print"/>
          <a:srcRect/>
          <a:stretch>
            <a:fillRect/>
          </a:stretch>
        </p:blipFill>
        <p:spPr bwMode="auto">
          <a:xfrm>
            <a:off x="1157288" y="4200525"/>
            <a:ext cx="715962" cy="715963"/>
          </a:xfrm>
          <a:prstGeom prst="rect">
            <a:avLst/>
          </a:prstGeom>
          <a:noFill/>
          <a:ln w="9525">
            <a:noFill/>
            <a:miter lim="800000"/>
            <a:headEnd/>
            <a:tailEnd/>
          </a:ln>
        </p:spPr>
      </p:pic>
      <p:pic>
        <p:nvPicPr>
          <p:cNvPr id="73736" name="Picture 9" descr="MCj04347410000[1]"/>
          <p:cNvPicPr>
            <a:picLocks noChangeAspect="1" noChangeArrowheads="1"/>
          </p:cNvPicPr>
          <p:nvPr/>
        </p:nvPicPr>
        <p:blipFill>
          <a:blip r:embed="rId3" cstate="print"/>
          <a:srcRect/>
          <a:stretch>
            <a:fillRect/>
          </a:stretch>
        </p:blipFill>
        <p:spPr bwMode="auto">
          <a:xfrm>
            <a:off x="1116013" y="5445125"/>
            <a:ext cx="715962" cy="715963"/>
          </a:xfrm>
          <a:prstGeom prst="rect">
            <a:avLst/>
          </a:prstGeom>
          <a:noFill/>
          <a:ln w="9525">
            <a:noFill/>
            <a:miter lim="800000"/>
            <a:headEnd/>
            <a:tailEnd/>
          </a:ln>
        </p:spPr>
      </p:pic>
      <p:sp>
        <p:nvSpPr>
          <p:cNvPr id="73737" name="Text Box 10"/>
          <p:cNvSpPr txBox="1">
            <a:spLocks noChangeArrowheads="1"/>
          </p:cNvSpPr>
          <p:nvPr/>
        </p:nvSpPr>
        <p:spPr bwMode="auto">
          <a:xfrm>
            <a:off x="2528888" y="171450"/>
            <a:ext cx="4059237" cy="762000"/>
          </a:xfrm>
          <a:prstGeom prst="rect">
            <a:avLst/>
          </a:prstGeom>
          <a:noFill/>
          <a:ln w="9525" algn="ctr">
            <a:noFill/>
            <a:miter lim="800000"/>
            <a:headEnd/>
            <a:tailEnd/>
          </a:ln>
        </p:spPr>
        <p:txBody>
          <a:bodyPr wrap="none">
            <a:spAutoFit/>
          </a:bodyPr>
          <a:lstStyle/>
          <a:p>
            <a:pPr fontAlgn="base">
              <a:spcBef>
                <a:spcPct val="0"/>
              </a:spcBef>
              <a:spcAft>
                <a:spcPct val="0"/>
              </a:spcAft>
            </a:pPr>
            <a:r>
              <a:rPr lang="en-NZ" sz="4400">
                <a:solidFill>
                  <a:srgbClr val="000000"/>
                </a:solidFill>
                <a:latin typeface="Calibri" pitchFamily="34" charset="0"/>
                <a:cs typeface="Arial" charset="0"/>
              </a:rPr>
              <a:t>Twelve Red Flags</a:t>
            </a:r>
          </a:p>
        </p:txBody>
      </p:sp>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685800" y="5962650"/>
            <a:ext cx="19050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srgbClr val="000000"/>
              </a:solidFill>
            </a:endParaRPr>
          </a:p>
        </p:txBody>
      </p:sp>
      <p:sp>
        <p:nvSpPr>
          <p:cNvPr id="74755" name="Rectangle 3"/>
          <p:cNvSpPr>
            <a:spLocks noChangeArrowheads="1"/>
          </p:cNvSpPr>
          <p:nvPr/>
        </p:nvSpPr>
        <p:spPr bwMode="auto">
          <a:xfrm>
            <a:off x="3124200" y="5962650"/>
            <a:ext cx="2895600" cy="457200"/>
          </a:xfrm>
          <a:prstGeom prst="rect">
            <a:avLst/>
          </a:prstGeom>
          <a:noFill/>
          <a:ln w="12700">
            <a:noFill/>
            <a:miter lim="800000"/>
            <a:headEnd/>
            <a:tailEnd/>
          </a:ln>
        </p:spPr>
        <p:txBody>
          <a:bodyPr wrap="none" anchor="ctr"/>
          <a:lstStyle/>
          <a:p>
            <a:pPr fontAlgn="base">
              <a:spcBef>
                <a:spcPct val="0"/>
              </a:spcBef>
              <a:spcAft>
                <a:spcPct val="0"/>
              </a:spcAft>
            </a:pPr>
            <a:endParaRPr lang="en-NZ">
              <a:solidFill>
                <a:srgbClr val="000000"/>
              </a:solidFill>
            </a:endParaRPr>
          </a:p>
        </p:txBody>
      </p:sp>
      <p:sp>
        <p:nvSpPr>
          <p:cNvPr id="74756" name="Rectangle 5"/>
          <p:cNvSpPr>
            <a:spLocks noChangeArrowheads="1"/>
          </p:cNvSpPr>
          <p:nvPr/>
        </p:nvSpPr>
        <p:spPr bwMode="auto">
          <a:xfrm>
            <a:off x="1800225" y="1709738"/>
            <a:ext cx="6875463" cy="3743325"/>
          </a:xfrm>
          <a:prstGeom prst="rect">
            <a:avLst/>
          </a:prstGeom>
          <a:noFill/>
          <a:ln w="9525" algn="ctr">
            <a:noFill/>
            <a:miter lim="800000"/>
            <a:headEnd/>
            <a:tailEnd/>
          </a:ln>
        </p:spPr>
        <p:txBody>
          <a:bodyPr>
            <a:spAutoFit/>
          </a:bodyPr>
          <a:lstStyle/>
          <a:p>
            <a:pPr eaLnBrk="0" fontAlgn="base" hangingPunct="0">
              <a:spcBef>
                <a:spcPct val="0"/>
              </a:spcBef>
              <a:spcAft>
                <a:spcPct val="0"/>
              </a:spcAft>
              <a:buFont typeface="Symbol" pitchFamily="18" charset="2"/>
              <a:buNone/>
            </a:pPr>
            <a:r>
              <a:rPr lang="en-NZ" sz="2400">
                <a:solidFill>
                  <a:srgbClr val="000000"/>
                </a:solidFill>
                <a:latin typeface="Calibri" pitchFamily="34" charset="0"/>
              </a:rPr>
              <a:t>Children are in the home when the violence occurred, or have been hurt or threatened in family violence situations.</a:t>
            </a:r>
          </a:p>
          <a:p>
            <a:pPr eaLnBrk="0" fontAlgn="base" hangingPunct="0">
              <a:spcBef>
                <a:spcPct val="0"/>
              </a:spcBef>
              <a:spcAft>
                <a:spcPct val="0"/>
              </a:spcAft>
              <a:buFont typeface="Symbol" pitchFamily="18" charset="2"/>
              <a:buNone/>
            </a:pPr>
            <a:endParaRPr lang="en-NZ" sz="2400">
              <a:solidFill>
                <a:srgbClr val="000000"/>
              </a:solidFill>
              <a:latin typeface="Calibri" pitchFamily="34" charset="0"/>
            </a:endParaRPr>
          </a:p>
          <a:p>
            <a:pPr eaLnBrk="0" fontAlgn="base" hangingPunct="0">
              <a:spcBef>
                <a:spcPct val="0"/>
              </a:spcBef>
              <a:spcAft>
                <a:spcPct val="0"/>
              </a:spcAft>
              <a:buFont typeface="Symbol" pitchFamily="18" charset="2"/>
              <a:buNone/>
            </a:pPr>
            <a:r>
              <a:rPr lang="en-NZ" sz="2400">
                <a:solidFill>
                  <a:srgbClr val="000000"/>
                </a:solidFill>
                <a:latin typeface="Calibri" pitchFamily="34" charset="0"/>
              </a:rPr>
              <a:t>Incidents of animal abuse.</a:t>
            </a:r>
          </a:p>
          <a:p>
            <a:pPr eaLnBrk="0" fontAlgn="base" hangingPunct="0">
              <a:spcBef>
                <a:spcPct val="0"/>
              </a:spcBef>
              <a:spcAft>
                <a:spcPct val="0"/>
              </a:spcAft>
              <a:buFont typeface="Symbol" pitchFamily="18" charset="2"/>
              <a:buNone/>
            </a:pPr>
            <a:endParaRPr lang="en-NZ" sz="2400">
              <a:solidFill>
                <a:srgbClr val="000000"/>
              </a:solidFill>
              <a:latin typeface="Calibri" pitchFamily="34" charset="0"/>
            </a:endParaRPr>
          </a:p>
          <a:p>
            <a:pPr eaLnBrk="0" fontAlgn="base" hangingPunct="0">
              <a:spcBef>
                <a:spcPct val="0"/>
              </a:spcBef>
              <a:spcAft>
                <a:spcPct val="0"/>
              </a:spcAft>
              <a:buFont typeface="Symbol" pitchFamily="18" charset="2"/>
              <a:buNone/>
            </a:pPr>
            <a:r>
              <a:rPr lang="en-NZ" sz="2400">
                <a:solidFill>
                  <a:srgbClr val="000000"/>
                </a:solidFill>
                <a:latin typeface="Calibri" pitchFamily="34" charset="0"/>
              </a:rPr>
              <a:t>History of alcohol or drug problems/dependency.</a:t>
            </a:r>
          </a:p>
          <a:p>
            <a:pPr eaLnBrk="0" fontAlgn="base" hangingPunct="0">
              <a:spcBef>
                <a:spcPct val="0"/>
              </a:spcBef>
              <a:spcAft>
                <a:spcPct val="0"/>
              </a:spcAft>
              <a:buFont typeface="Symbol" pitchFamily="18" charset="2"/>
              <a:buNone/>
            </a:pPr>
            <a:endParaRPr lang="en-NZ" sz="2400">
              <a:solidFill>
                <a:srgbClr val="000000"/>
              </a:solidFill>
              <a:latin typeface="Calibri" pitchFamily="34" charset="0"/>
            </a:endParaRPr>
          </a:p>
          <a:p>
            <a:pPr eaLnBrk="0" fontAlgn="base" hangingPunct="0">
              <a:spcBef>
                <a:spcPct val="0"/>
              </a:spcBef>
              <a:spcAft>
                <a:spcPct val="0"/>
              </a:spcAft>
              <a:buFont typeface="Symbol" pitchFamily="18" charset="2"/>
              <a:buNone/>
            </a:pPr>
            <a:r>
              <a:rPr lang="en-NZ" sz="2400">
                <a:solidFill>
                  <a:srgbClr val="000000"/>
                </a:solidFill>
                <a:latin typeface="Calibri" pitchFamily="34" charset="0"/>
              </a:rPr>
              <a:t>History of violent behaviour against non-family members.</a:t>
            </a:r>
          </a:p>
        </p:txBody>
      </p:sp>
      <p:pic>
        <p:nvPicPr>
          <p:cNvPr id="74757" name="Picture 6" descr="MCj04347410000[1]"/>
          <p:cNvPicPr>
            <a:picLocks noChangeAspect="1" noChangeArrowheads="1"/>
          </p:cNvPicPr>
          <p:nvPr/>
        </p:nvPicPr>
        <p:blipFill>
          <a:blip r:embed="rId3" cstate="print"/>
          <a:srcRect/>
          <a:stretch>
            <a:fillRect/>
          </a:stretch>
        </p:blipFill>
        <p:spPr bwMode="auto">
          <a:xfrm>
            <a:off x="1157288" y="1774825"/>
            <a:ext cx="715962" cy="715963"/>
          </a:xfrm>
          <a:prstGeom prst="rect">
            <a:avLst/>
          </a:prstGeom>
          <a:noFill/>
          <a:ln w="9525">
            <a:noFill/>
            <a:miter lim="800000"/>
            <a:headEnd/>
            <a:tailEnd/>
          </a:ln>
        </p:spPr>
      </p:pic>
      <p:pic>
        <p:nvPicPr>
          <p:cNvPr id="74758" name="Picture 7" descr="MCj04347410000[1]"/>
          <p:cNvPicPr>
            <a:picLocks noChangeAspect="1" noChangeArrowheads="1"/>
          </p:cNvPicPr>
          <p:nvPr/>
        </p:nvPicPr>
        <p:blipFill>
          <a:blip r:embed="rId3" cstate="print"/>
          <a:srcRect/>
          <a:stretch>
            <a:fillRect/>
          </a:stretch>
        </p:blipFill>
        <p:spPr bwMode="auto">
          <a:xfrm>
            <a:off x="1157288" y="3109913"/>
            <a:ext cx="715962" cy="715962"/>
          </a:xfrm>
          <a:prstGeom prst="rect">
            <a:avLst/>
          </a:prstGeom>
          <a:noFill/>
          <a:ln w="9525">
            <a:noFill/>
            <a:miter lim="800000"/>
            <a:headEnd/>
            <a:tailEnd/>
          </a:ln>
        </p:spPr>
      </p:pic>
      <p:pic>
        <p:nvPicPr>
          <p:cNvPr id="74759" name="Picture 8" descr="MCj04347410000[1]"/>
          <p:cNvPicPr>
            <a:picLocks noChangeAspect="1" noChangeArrowheads="1"/>
          </p:cNvPicPr>
          <p:nvPr/>
        </p:nvPicPr>
        <p:blipFill>
          <a:blip r:embed="rId3" cstate="print"/>
          <a:srcRect/>
          <a:stretch>
            <a:fillRect/>
          </a:stretch>
        </p:blipFill>
        <p:spPr bwMode="auto">
          <a:xfrm>
            <a:off x="1157288" y="3825875"/>
            <a:ext cx="715962" cy="715963"/>
          </a:xfrm>
          <a:prstGeom prst="rect">
            <a:avLst/>
          </a:prstGeom>
          <a:noFill/>
          <a:ln w="9525">
            <a:noFill/>
            <a:miter lim="800000"/>
            <a:headEnd/>
            <a:tailEnd/>
          </a:ln>
        </p:spPr>
      </p:pic>
      <p:pic>
        <p:nvPicPr>
          <p:cNvPr id="74760" name="Picture 9" descr="MCj04347410000[1]"/>
          <p:cNvPicPr>
            <a:picLocks noChangeAspect="1" noChangeArrowheads="1"/>
          </p:cNvPicPr>
          <p:nvPr/>
        </p:nvPicPr>
        <p:blipFill>
          <a:blip r:embed="rId3" cstate="print"/>
          <a:srcRect/>
          <a:stretch>
            <a:fillRect/>
          </a:stretch>
        </p:blipFill>
        <p:spPr bwMode="auto">
          <a:xfrm>
            <a:off x="1157288" y="4684713"/>
            <a:ext cx="715962" cy="715962"/>
          </a:xfrm>
          <a:prstGeom prst="rect">
            <a:avLst/>
          </a:prstGeom>
          <a:noFill/>
          <a:ln w="9525">
            <a:noFill/>
            <a:miter lim="800000"/>
            <a:headEnd/>
            <a:tailEnd/>
          </a:ln>
        </p:spPr>
      </p:pic>
      <p:sp>
        <p:nvSpPr>
          <p:cNvPr id="74761" name="Text Box 10"/>
          <p:cNvSpPr txBox="1">
            <a:spLocks noChangeArrowheads="1"/>
          </p:cNvSpPr>
          <p:nvPr/>
        </p:nvSpPr>
        <p:spPr bwMode="auto">
          <a:xfrm>
            <a:off x="2528888" y="171450"/>
            <a:ext cx="4059237" cy="762000"/>
          </a:xfrm>
          <a:prstGeom prst="rect">
            <a:avLst/>
          </a:prstGeom>
          <a:noFill/>
          <a:ln w="9525" algn="ctr">
            <a:noFill/>
            <a:miter lim="800000"/>
            <a:headEnd/>
            <a:tailEnd/>
          </a:ln>
        </p:spPr>
        <p:txBody>
          <a:bodyPr wrap="none">
            <a:spAutoFit/>
          </a:bodyPr>
          <a:lstStyle/>
          <a:p>
            <a:pPr fontAlgn="base">
              <a:spcBef>
                <a:spcPct val="0"/>
              </a:spcBef>
              <a:spcAft>
                <a:spcPct val="0"/>
              </a:spcAft>
            </a:pPr>
            <a:r>
              <a:rPr lang="en-NZ" sz="4400">
                <a:solidFill>
                  <a:srgbClr val="000000"/>
                </a:solidFill>
                <a:latin typeface="Calibri" pitchFamily="34" charset="0"/>
                <a:cs typeface="Arial" charset="0"/>
              </a:rPr>
              <a:t>Twelve Red Flags</a:t>
            </a:r>
          </a:p>
        </p:txBody>
      </p:sp>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srgbClr val="000000"/>
              </a:solidFill>
            </a:endParaRPr>
          </a:p>
        </p:txBody>
      </p:sp>
      <p:sp>
        <p:nvSpPr>
          <p:cNvPr id="1433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srgbClr val="000000"/>
              </a:solidFill>
            </a:endParaRPr>
          </a:p>
        </p:txBody>
      </p:sp>
      <p:grpSp>
        <p:nvGrpSpPr>
          <p:cNvPr id="6" name="Group 5"/>
          <p:cNvGrpSpPr/>
          <p:nvPr/>
        </p:nvGrpSpPr>
        <p:grpSpPr>
          <a:xfrm>
            <a:off x="58360" y="784264"/>
            <a:ext cx="9036496" cy="5165016"/>
            <a:chOff x="533493" y="208200"/>
            <a:chExt cx="7983859" cy="4372928"/>
          </a:xfrm>
        </p:grpSpPr>
        <p:pic>
          <p:nvPicPr>
            <p:cNvPr id="2050" name="Picture 2"/>
            <p:cNvPicPr>
              <a:picLocks noChangeAspect="1" noChangeArrowheads="1"/>
            </p:cNvPicPr>
            <p:nvPr/>
          </p:nvPicPr>
          <p:blipFill>
            <a:blip r:embed="rId3" cstate="print"/>
            <a:srcRect b="60294"/>
            <a:stretch>
              <a:fillRect/>
            </a:stretch>
          </p:blipFill>
          <p:spPr bwMode="auto">
            <a:xfrm>
              <a:off x="533493" y="208200"/>
              <a:ext cx="7970212" cy="362945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t="77644"/>
            <a:stretch>
              <a:fillRect/>
            </a:stretch>
          </p:blipFill>
          <p:spPr bwMode="auto">
            <a:xfrm>
              <a:off x="547141" y="2537608"/>
              <a:ext cx="7970211" cy="2043520"/>
            </a:xfrm>
            <a:prstGeom prst="rect">
              <a:avLst/>
            </a:prstGeom>
            <a:noFill/>
            <a:ln w="9525">
              <a:noFill/>
              <a:miter lim="800000"/>
              <a:headEnd/>
              <a:tailEnd/>
            </a:ln>
          </p:spPr>
        </p:pic>
      </p:grpSp>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srgbClr val="000000"/>
              </a:solidFill>
            </a:endParaRPr>
          </a:p>
        </p:txBody>
      </p:sp>
      <p:sp>
        <p:nvSpPr>
          <p:cNvPr id="3686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srgbClr val="000000"/>
              </a:solidFill>
            </a:endParaRPr>
          </a:p>
        </p:txBody>
      </p:sp>
      <p:pic>
        <p:nvPicPr>
          <p:cNvPr id="6" name="Picture 2"/>
          <p:cNvPicPr>
            <a:picLocks noChangeAspect="1" noChangeArrowheads="1"/>
          </p:cNvPicPr>
          <p:nvPr/>
        </p:nvPicPr>
        <p:blipFill>
          <a:blip r:embed="rId3" cstate="print"/>
          <a:srcRect l="1522" b="49870"/>
          <a:stretch>
            <a:fillRect/>
          </a:stretch>
        </p:blipFill>
        <p:spPr bwMode="auto">
          <a:xfrm>
            <a:off x="957952" y="332656"/>
            <a:ext cx="8045800" cy="6048672"/>
          </a:xfrm>
          <a:prstGeom prst="rect">
            <a:avLst/>
          </a:prstGeom>
          <a:noFill/>
          <a:ln w="19050">
            <a:solidFill>
              <a:schemeClr val="tx1"/>
            </a:solidFill>
            <a:miter lim="800000"/>
            <a:headEnd/>
            <a:tailEnd/>
          </a:ln>
        </p:spPr>
      </p:pic>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srgbClr val="000000"/>
              </a:solidFill>
            </a:endParaRPr>
          </a:p>
        </p:txBody>
      </p:sp>
      <p:sp>
        <p:nvSpPr>
          <p:cNvPr id="3686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srgbClr val="000000"/>
              </a:solidFill>
            </a:endParaRPr>
          </a:p>
        </p:txBody>
      </p:sp>
      <p:pic>
        <p:nvPicPr>
          <p:cNvPr id="6" name="Picture 2"/>
          <p:cNvPicPr>
            <a:picLocks noChangeAspect="1" noChangeArrowheads="1"/>
          </p:cNvPicPr>
          <p:nvPr/>
        </p:nvPicPr>
        <p:blipFill>
          <a:blip r:embed="rId3" cstate="print"/>
          <a:srcRect l="854" t="49871"/>
          <a:stretch>
            <a:fillRect/>
          </a:stretch>
        </p:blipFill>
        <p:spPr bwMode="auto">
          <a:xfrm>
            <a:off x="971600" y="404664"/>
            <a:ext cx="8100392" cy="6048672"/>
          </a:xfrm>
          <a:prstGeom prst="rect">
            <a:avLst/>
          </a:prstGeom>
          <a:noFill/>
          <a:ln w="19050">
            <a:solidFill>
              <a:schemeClr val="tx1"/>
            </a:solidFill>
            <a:miter lim="800000"/>
            <a:headEnd/>
            <a:tailEnd/>
          </a:ln>
        </p:spPr>
      </p:pic>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srgbClr val="000000"/>
              </a:solidFill>
            </a:endParaRPr>
          </a:p>
        </p:txBody>
      </p:sp>
      <p:sp>
        <p:nvSpPr>
          <p:cNvPr id="1433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srgbClr val="000000"/>
              </a:solidFill>
            </a:endParaRPr>
          </a:p>
        </p:txBody>
      </p:sp>
      <p:sp>
        <p:nvSpPr>
          <p:cNvPr id="4" name="TextBox 3"/>
          <p:cNvSpPr txBox="1"/>
          <p:nvPr/>
        </p:nvSpPr>
        <p:spPr>
          <a:xfrm>
            <a:off x="3320568" y="406405"/>
            <a:ext cx="2416046" cy="646331"/>
          </a:xfrm>
          <a:prstGeom prst="rect">
            <a:avLst/>
          </a:prstGeom>
          <a:noFill/>
        </p:spPr>
        <p:txBody>
          <a:bodyPr wrap="none" rtlCol="0">
            <a:spAutoFit/>
          </a:bodyPr>
          <a:lstStyle/>
          <a:p>
            <a:r>
              <a:rPr lang="en-NZ" sz="3600" dirty="0"/>
              <a:t>Presenters</a:t>
            </a:r>
          </a:p>
        </p:txBody>
      </p:sp>
      <p:sp>
        <p:nvSpPr>
          <p:cNvPr id="5" name="TextBox 4"/>
          <p:cNvSpPr txBox="1"/>
          <p:nvPr/>
        </p:nvSpPr>
        <p:spPr>
          <a:xfrm>
            <a:off x="1475656" y="3717032"/>
            <a:ext cx="7200800" cy="830997"/>
          </a:xfrm>
          <a:prstGeom prst="rect">
            <a:avLst/>
          </a:prstGeom>
          <a:noFill/>
        </p:spPr>
        <p:txBody>
          <a:bodyPr wrap="square" rtlCol="0">
            <a:spAutoFit/>
          </a:bodyPr>
          <a:lstStyle/>
          <a:p>
            <a:endParaRPr lang="en-NZ" sz="2400" dirty="0"/>
          </a:p>
          <a:p>
            <a:endParaRPr lang="en-NZ" sz="2400" dirty="0"/>
          </a:p>
        </p:txBody>
      </p:sp>
      <p:graphicFrame>
        <p:nvGraphicFramePr>
          <p:cNvPr id="6" name="Table 5"/>
          <p:cNvGraphicFramePr>
            <a:graphicFrameLocks noGrp="1"/>
          </p:cNvGraphicFramePr>
          <p:nvPr/>
        </p:nvGraphicFramePr>
        <p:xfrm>
          <a:off x="1259632" y="1241464"/>
          <a:ext cx="7488832" cy="4815840"/>
        </p:xfrm>
        <a:graphic>
          <a:graphicData uri="http://schemas.openxmlformats.org/drawingml/2006/table">
            <a:tbl>
              <a:tblPr firstRow="1" bandRow="1">
                <a:tableStyleId>{5C22544A-7EE6-4342-B048-85BDC9FD1C3A}</a:tableStyleId>
              </a:tblPr>
              <a:tblGrid>
                <a:gridCol w="7488832">
                  <a:extLst>
                    <a:ext uri="{9D8B030D-6E8A-4147-A177-3AD203B41FA5}">
                      <a16:colId xmlns:a16="http://schemas.microsoft.com/office/drawing/2014/main" val="20000"/>
                    </a:ext>
                  </a:extLst>
                </a:gridCol>
              </a:tblGrid>
              <a:tr h="370840">
                <a:tc>
                  <a:txBody>
                    <a:bodyPr/>
                    <a:lstStyle/>
                    <a:p>
                      <a:endParaRPr lang="en-NZ" sz="2000" b="0" dirty="0">
                        <a:solidFill>
                          <a:schemeClr val="tx1"/>
                        </a:solidFill>
                      </a:endParaRPr>
                    </a:p>
                    <a:p>
                      <a:r>
                        <a:rPr lang="en-NZ" sz="2400" b="1" dirty="0">
                          <a:solidFill>
                            <a:schemeClr val="tx1"/>
                          </a:solidFill>
                        </a:rPr>
                        <a:t>Judge Eugene M. Hyman</a:t>
                      </a:r>
                    </a:p>
                    <a:p>
                      <a:pPr marL="355600" indent="0"/>
                      <a:endParaRPr lang="en-NZ" sz="1200" b="0" dirty="0">
                        <a:solidFill>
                          <a:schemeClr val="tx1"/>
                        </a:solidFill>
                      </a:endParaRPr>
                    </a:p>
                    <a:p>
                      <a:pPr marL="355600" indent="0"/>
                      <a:r>
                        <a:rPr lang="en-NZ" sz="2000" b="0" dirty="0">
                          <a:solidFill>
                            <a:schemeClr val="tx1"/>
                          </a:solidFill>
                        </a:rPr>
                        <a:t>Judge of the Superior Court  of California </a:t>
                      </a:r>
                    </a:p>
                    <a:p>
                      <a:pPr marL="355600" indent="0"/>
                      <a:r>
                        <a:rPr lang="en-NZ" sz="2000" b="0" dirty="0">
                          <a:solidFill>
                            <a:schemeClr val="tx1"/>
                          </a:solidFill>
                        </a:rPr>
                        <a:t>County of Santa Clara</a:t>
                      </a:r>
                    </a:p>
                    <a:p>
                      <a:pPr marL="355600" indent="0"/>
                      <a:endParaRPr lang="en-NZ" sz="1200" b="0" dirty="0">
                        <a:solidFill>
                          <a:schemeClr val="tx1"/>
                        </a:solidFill>
                      </a:endParaRPr>
                    </a:p>
                    <a:p>
                      <a:pPr marL="355600" indent="0"/>
                      <a:r>
                        <a:rPr lang="en-NZ" sz="2000" b="0" dirty="0">
                          <a:solidFill>
                            <a:schemeClr val="tx1"/>
                          </a:solidFill>
                        </a:rPr>
                        <a:t>Judge Hyman served</a:t>
                      </a:r>
                      <a:r>
                        <a:rPr lang="en-NZ" sz="2000" b="0" baseline="0" dirty="0">
                          <a:solidFill>
                            <a:schemeClr val="tx1"/>
                          </a:solidFill>
                        </a:rPr>
                        <a:t> in various divisions within the Court from 1990 until his retirement in March 2011.</a:t>
                      </a:r>
                      <a:endParaRPr lang="en-NZ" sz="2000" b="0" dirty="0">
                        <a:solidFill>
                          <a:schemeClr val="tx1"/>
                        </a:solidFill>
                      </a:endParaRPr>
                    </a:p>
                    <a:p>
                      <a:endParaRPr lang="en-NZ"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370840">
                <a:tc>
                  <a:txBody>
                    <a:bodyPr/>
                    <a:lstStyle/>
                    <a:p>
                      <a:endParaRPr lang="en-NZ" sz="2000" dirty="0"/>
                    </a:p>
                    <a:p>
                      <a:pPr marL="0" algn="l" defTabSz="914400" rtl="0" eaLnBrk="1" latinLnBrk="0" hangingPunct="1"/>
                      <a:r>
                        <a:rPr lang="en-NZ" sz="2400" b="1" kern="1200" dirty="0">
                          <a:solidFill>
                            <a:schemeClr val="tx1"/>
                          </a:solidFill>
                          <a:latin typeface="+mn-lt"/>
                          <a:ea typeface="+mn-ea"/>
                          <a:cs typeface="+mn-cs"/>
                        </a:rPr>
                        <a:t>Rob Veale </a:t>
                      </a:r>
                      <a:r>
                        <a:rPr lang="en-NZ" sz="1800" b="1" kern="1200" dirty="0">
                          <a:solidFill>
                            <a:schemeClr val="tx1"/>
                          </a:solidFill>
                          <a:latin typeface="+mn-lt"/>
                          <a:ea typeface="+mn-ea"/>
                          <a:cs typeface="+mn-cs"/>
                        </a:rPr>
                        <a:t>MNZM</a:t>
                      </a:r>
                      <a:endParaRPr lang="en-NZ" sz="2400" b="1" kern="1200" dirty="0">
                        <a:solidFill>
                          <a:schemeClr val="tx1"/>
                        </a:solidFill>
                        <a:latin typeface="+mn-lt"/>
                        <a:ea typeface="+mn-ea"/>
                        <a:cs typeface="+mn-cs"/>
                      </a:endParaRPr>
                    </a:p>
                    <a:p>
                      <a:pPr marL="355600" indent="0"/>
                      <a:endParaRPr lang="en-NZ" sz="1200" dirty="0"/>
                    </a:p>
                    <a:p>
                      <a:pPr marL="355600" indent="0"/>
                      <a:r>
                        <a:rPr lang="en-NZ" sz="2000" dirty="0"/>
                        <a:t>New Zealand Police (1977 – 2008) </a:t>
                      </a:r>
                    </a:p>
                    <a:p>
                      <a:pPr marL="355600" indent="0"/>
                      <a:r>
                        <a:rPr lang="en-NZ" sz="2000" dirty="0"/>
                        <a:t>Manager : Violence Reduction Unit, PNHQ</a:t>
                      </a:r>
                    </a:p>
                    <a:p>
                      <a:pPr marL="355600" indent="0"/>
                      <a:r>
                        <a:rPr lang="en-NZ" sz="2000" dirty="0"/>
                        <a:t>Family Violence Death Review Committee</a:t>
                      </a:r>
                    </a:p>
                    <a:p>
                      <a:endParaRPr lang="en-NZ"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srgbClr val="000000"/>
              </a:solidFill>
            </a:endParaRPr>
          </a:p>
        </p:txBody>
      </p:sp>
      <p:sp>
        <p:nvSpPr>
          <p:cNvPr id="1433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srgbClr val="000000"/>
              </a:solidFill>
            </a:endParaRPr>
          </a:p>
        </p:txBody>
      </p:sp>
      <p:sp>
        <p:nvSpPr>
          <p:cNvPr id="4" name="TextBox 7"/>
          <p:cNvSpPr txBox="1">
            <a:spLocks noChangeArrowheads="1"/>
          </p:cNvSpPr>
          <p:nvPr/>
        </p:nvSpPr>
        <p:spPr bwMode="auto">
          <a:xfrm>
            <a:off x="1578867" y="315119"/>
            <a:ext cx="6121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NZ" altLang="en-US" sz="4400">
                <a:latin typeface="Calibri" pitchFamily="34" charset="0"/>
                <a:cs typeface="Arial" charset="0"/>
              </a:rPr>
              <a:t>A Danger Assessment tool</a:t>
            </a:r>
          </a:p>
        </p:txBody>
      </p:sp>
      <p:pic>
        <p:nvPicPr>
          <p:cNvPr id="5" name="Picture 4" descr="DA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0054" y="1358106"/>
            <a:ext cx="4127500" cy="5030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DA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3255" y="1346994"/>
            <a:ext cx="3959225" cy="5195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419872" y="355303"/>
            <a:ext cx="2239716" cy="769441"/>
          </a:xfrm>
          <a:noFill/>
        </p:spPr>
        <p:txBody>
          <a:bodyPr wrap="none" anchor="t">
            <a:spAutoFit/>
          </a:bodyPr>
          <a:lstStyle/>
          <a:p>
            <a:pPr eaLnBrk="1" hangingPunct="1"/>
            <a:r>
              <a:rPr lang="en-US" dirty="0">
                <a:solidFill>
                  <a:schemeClr val="tx1"/>
                </a:solidFill>
                <a:latin typeface="Calibri" pitchFamily="34" charset="0"/>
                <a:cs typeface="Arial" charset="0"/>
              </a:rPr>
              <a:t>Part Two</a:t>
            </a:r>
          </a:p>
        </p:txBody>
      </p:sp>
      <p:sp>
        <p:nvSpPr>
          <p:cNvPr id="3" name="Rectangle 3"/>
          <p:cNvSpPr txBox="1">
            <a:spLocks noChangeArrowheads="1"/>
          </p:cNvSpPr>
          <p:nvPr/>
        </p:nvSpPr>
        <p:spPr bwMode="auto">
          <a:xfrm>
            <a:off x="1068388" y="1474440"/>
            <a:ext cx="775176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5600" marR="0" lvl="0" indent="-355600" algn="l" defTabSz="914400" rtl="0" eaLnBrk="1" fontAlgn="base" latinLnBrk="0" hangingPunct="1">
              <a:lnSpc>
                <a:spcPct val="100000"/>
              </a:lnSpc>
              <a:spcBef>
                <a:spcPct val="20000"/>
              </a:spcBef>
              <a:spcAft>
                <a:spcPct val="0"/>
              </a:spcAft>
              <a:buClr>
                <a:schemeClr val="accent1"/>
              </a:buClr>
              <a:buSzPct val="80000"/>
              <a:tabLst/>
              <a:defRPr/>
            </a:pPr>
            <a:r>
              <a:rPr lang="en-US" sz="2400" b="1" kern="0" dirty="0">
                <a:latin typeface="Calibri" pitchFamily="34" charset="0"/>
                <a:cs typeface="Arial" charset="0"/>
              </a:rPr>
              <a:t>Utilising and Sharing Risk Assessment Information</a:t>
            </a:r>
          </a:p>
          <a:p>
            <a:pPr marL="355600" marR="0" lvl="0" indent="-355600" algn="l" defTabSz="914400" rtl="0" eaLnBrk="1" fontAlgn="base" latinLnBrk="0" hangingPunct="1">
              <a:lnSpc>
                <a:spcPct val="100000"/>
              </a:lnSpc>
              <a:spcBef>
                <a:spcPct val="20000"/>
              </a:spcBef>
              <a:spcAft>
                <a:spcPct val="0"/>
              </a:spcAft>
              <a:buClr>
                <a:schemeClr val="accent1"/>
              </a:buClr>
              <a:buSzPct val="80000"/>
              <a:tabLst/>
              <a:defRPr/>
            </a:pPr>
            <a:endParaRPr lang="en-US" sz="1400" b="1" kern="0" dirty="0">
              <a:latin typeface="Calibri" pitchFamily="34" charset="0"/>
              <a:cs typeface="Arial" charset="0"/>
            </a:endParaRPr>
          </a:p>
          <a:p>
            <a:pPr marR="0" lvl="0" algn="l" defTabSz="914400" rtl="0" eaLnBrk="1" fontAlgn="base" latinLnBrk="0" hangingPunct="1">
              <a:lnSpc>
                <a:spcPct val="100000"/>
              </a:lnSpc>
              <a:spcBef>
                <a:spcPct val="20000"/>
              </a:spcBef>
              <a:spcAft>
                <a:spcPct val="0"/>
              </a:spcAft>
              <a:buClr>
                <a:schemeClr val="accent1"/>
              </a:buClr>
              <a:buSzPct val="80000"/>
              <a:tabLst/>
              <a:defRPr/>
            </a:pPr>
            <a:r>
              <a:rPr lang="en-US" sz="2400" kern="0" dirty="0">
                <a:latin typeface="Calibri" pitchFamily="34" charset="0"/>
                <a:cs typeface="Arial" charset="0"/>
              </a:rPr>
              <a:t>For the purposes of this discussion, reference will be made only to the Criminal and Family Court jurisdictions.  This will also be limited to the sharing of risk assessment information.</a:t>
            </a:r>
          </a:p>
          <a:p>
            <a:pPr marR="0" lvl="0" algn="l" defTabSz="914400" rtl="0" eaLnBrk="1" fontAlgn="base" latinLnBrk="0" hangingPunct="1">
              <a:lnSpc>
                <a:spcPct val="100000"/>
              </a:lnSpc>
              <a:spcBef>
                <a:spcPct val="20000"/>
              </a:spcBef>
              <a:spcAft>
                <a:spcPct val="0"/>
              </a:spcAft>
              <a:buClr>
                <a:schemeClr val="accent1"/>
              </a:buClr>
              <a:buSzPct val="80000"/>
              <a:tabLst/>
              <a:defRPr/>
            </a:pPr>
            <a:endParaRPr lang="en-US" sz="2400" kern="0" dirty="0">
              <a:latin typeface="Calibri" pitchFamily="34" charset="0"/>
              <a:cs typeface="Arial" charset="0"/>
            </a:endParaRPr>
          </a:p>
          <a:p>
            <a:pPr marR="0" lvl="0" algn="l" defTabSz="914400" rtl="0" eaLnBrk="1" fontAlgn="base" latinLnBrk="0" hangingPunct="1">
              <a:lnSpc>
                <a:spcPct val="100000"/>
              </a:lnSpc>
              <a:spcBef>
                <a:spcPct val="20000"/>
              </a:spcBef>
              <a:spcAft>
                <a:spcPct val="0"/>
              </a:spcAft>
              <a:buClr>
                <a:schemeClr val="accent1"/>
              </a:buClr>
              <a:buSzPct val="80000"/>
              <a:tabLst/>
              <a:defRPr/>
            </a:pPr>
            <a:r>
              <a:rPr lang="en-US" sz="2400" kern="0" dirty="0">
                <a:latin typeface="Calibri" pitchFamily="34" charset="0"/>
                <a:cs typeface="Arial" charset="0"/>
              </a:rPr>
              <a:t>Obviously there are many more opportunities for information sharing.</a:t>
            </a:r>
          </a:p>
        </p:txBody>
      </p:sp>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579564" y="355303"/>
            <a:ext cx="6232796" cy="769441"/>
          </a:xfrm>
          <a:noFill/>
        </p:spPr>
        <p:txBody>
          <a:bodyPr wrap="none" anchor="t">
            <a:spAutoFit/>
          </a:bodyPr>
          <a:lstStyle/>
          <a:p>
            <a:pPr eaLnBrk="1" hangingPunct="1"/>
            <a:r>
              <a:rPr lang="en-US" dirty="0">
                <a:solidFill>
                  <a:schemeClr val="tx1"/>
                </a:solidFill>
                <a:latin typeface="Calibri" pitchFamily="34" charset="0"/>
                <a:cs typeface="Arial" charset="0"/>
              </a:rPr>
              <a:t>Criminal Court Jurisdiction</a:t>
            </a:r>
          </a:p>
        </p:txBody>
      </p:sp>
      <p:sp>
        <p:nvSpPr>
          <p:cNvPr id="3" name="Rectangle 3"/>
          <p:cNvSpPr txBox="1">
            <a:spLocks noChangeArrowheads="1"/>
          </p:cNvSpPr>
          <p:nvPr/>
        </p:nvSpPr>
        <p:spPr bwMode="auto">
          <a:xfrm>
            <a:off x="1068388" y="1474440"/>
            <a:ext cx="775176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5600" marR="0" lvl="0" indent="-355600" algn="l" defTabSz="914400" rtl="0" eaLnBrk="1" fontAlgn="base" latinLnBrk="0" hangingPunct="1">
              <a:lnSpc>
                <a:spcPct val="100000"/>
              </a:lnSpc>
              <a:spcBef>
                <a:spcPct val="20000"/>
              </a:spcBef>
              <a:spcAft>
                <a:spcPct val="0"/>
              </a:spcAft>
              <a:buClr>
                <a:schemeClr val="accent1"/>
              </a:buClr>
              <a:buSzPct val="80000"/>
              <a:buFont typeface="Arial" pitchFamily="34" charset="0"/>
              <a:buChar char="•"/>
              <a:tabLst/>
              <a:defRPr/>
            </a:pPr>
            <a:r>
              <a:rPr lang="en-US" sz="2400" b="1" kern="0" dirty="0">
                <a:latin typeface="Calibri" pitchFamily="34" charset="0"/>
                <a:cs typeface="Arial" charset="0"/>
              </a:rPr>
              <a:t>Risk assessment in the context of bail</a:t>
            </a:r>
          </a:p>
          <a:p>
            <a:pPr marL="812800" lvl="1" indent="-355600" fontAlgn="base">
              <a:spcBef>
                <a:spcPct val="20000"/>
              </a:spcBef>
              <a:spcAft>
                <a:spcPct val="0"/>
              </a:spcAft>
              <a:buClr>
                <a:schemeClr val="accent1"/>
              </a:buClr>
              <a:buSzPct val="80000"/>
              <a:buFont typeface="Arial" pitchFamily="34" charset="0"/>
              <a:buChar char="•"/>
            </a:pPr>
            <a:r>
              <a:rPr kumimoji="0" lang="en-US" sz="2400" b="0" i="0" u="none" strike="noStrike" kern="0" cap="none" spc="0" normalizeH="0" baseline="0" noProof="0" dirty="0">
                <a:ln>
                  <a:noFill/>
                </a:ln>
                <a:solidFill>
                  <a:schemeClr val="tx1"/>
                </a:solidFill>
                <a:effectLst/>
                <a:uLnTx/>
                <a:uFillTx/>
                <a:latin typeface="Calibri" pitchFamily="34" charset="0"/>
                <a:ea typeface="+mn-ea"/>
                <a:cs typeface="Arial" charset="0"/>
              </a:rPr>
              <a:t>Low risk options</a:t>
            </a:r>
          </a:p>
          <a:p>
            <a:pPr marL="812800" lvl="1" indent="-355600" fontAlgn="base">
              <a:spcBef>
                <a:spcPct val="20000"/>
              </a:spcBef>
              <a:spcAft>
                <a:spcPct val="0"/>
              </a:spcAft>
              <a:buClr>
                <a:schemeClr val="accent1"/>
              </a:buClr>
              <a:buSzPct val="80000"/>
              <a:buFont typeface="Arial" pitchFamily="34" charset="0"/>
              <a:buChar char="•"/>
            </a:pPr>
            <a:r>
              <a:rPr kumimoji="0" lang="en-US" sz="2400" b="0" i="0" u="none" strike="noStrike" kern="0" cap="none" spc="0" normalizeH="0" baseline="0" noProof="0" dirty="0">
                <a:ln>
                  <a:noFill/>
                </a:ln>
                <a:solidFill>
                  <a:schemeClr val="tx1"/>
                </a:solidFill>
                <a:effectLst/>
                <a:uLnTx/>
                <a:uFillTx/>
                <a:latin typeface="Calibri" pitchFamily="34" charset="0"/>
                <a:ea typeface="+mn-ea"/>
                <a:cs typeface="Arial" charset="0"/>
              </a:rPr>
              <a:t>Higher risk requirement</a:t>
            </a:r>
          </a:p>
          <a:p>
            <a:pPr marL="355600" marR="0" lvl="0" indent="-355600" algn="l" defTabSz="914400" rtl="0" eaLnBrk="1" fontAlgn="base" latinLnBrk="0" hangingPunct="1">
              <a:lnSpc>
                <a:spcPct val="100000"/>
              </a:lnSpc>
              <a:spcBef>
                <a:spcPct val="20000"/>
              </a:spcBef>
              <a:spcAft>
                <a:spcPct val="0"/>
              </a:spcAft>
              <a:buClr>
                <a:schemeClr val="accent1"/>
              </a:buClr>
              <a:buSzPct val="80000"/>
              <a:buFont typeface="Arial" pitchFamily="34" charset="0"/>
              <a:buChar char="•"/>
              <a:tabLst/>
              <a:defRPr/>
            </a:pPr>
            <a:endParaRPr lang="en-US" sz="1050" kern="0" dirty="0">
              <a:latin typeface="Calibri" pitchFamily="34" charset="0"/>
              <a:cs typeface="Arial" charset="0"/>
            </a:endParaRPr>
          </a:p>
          <a:p>
            <a:pPr marL="355600" marR="0" lvl="0" indent="-355600" algn="l" defTabSz="914400" rtl="0" eaLnBrk="1" fontAlgn="base" latinLnBrk="0" hangingPunct="1">
              <a:lnSpc>
                <a:spcPct val="100000"/>
              </a:lnSpc>
              <a:spcBef>
                <a:spcPct val="20000"/>
              </a:spcBef>
              <a:spcAft>
                <a:spcPct val="0"/>
              </a:spcAft>
              <a:buClr>
                <a:schemeClr val="accent1"/>
              </a:buClr>
              <a:buSzPct val="80000"/>
              <a:buFont typeface="Arial" pitchFamily="34" charset="0"/>
              <a:buChar char="•"/>
              <a:tabLst/>
              <a:defRPr/>
            </a:pPr>
            <a:r>
              <a:rPr kumimoji="0" lang="en-US" sz="2400" b="1" i="0" u="none" strike="noStrike" kern="0" cap="none" spc="0" normalizeH="0" baseline="0" noProof="0" dirty="0">
                <a:ln>
                  <a:noFill/>
                </a:ln>
                <a:solidFill>
                  <a:schemeClr val="tx1"/>
                </a:solidFill>
                <a:effectLst/>
                <a:uLnTx/>
                <a:uFillTx/>
                <a:latin typeface="Calibri" pitchFamily="34" charset="0"/>
                <a:ea typeface="+mn-ea"/>
                <a:cs typeface="Arial" charset="0"/>
              </a:rPr>
              <a:t>Sentencing</a:t>
            </a:r>
          </a:p>
          <a:p>
            <a:pPr marL="812800" lvl="1" indent="-355600" fontAlgn="base">
              <a:spcBef>
                <a:spcPct val="20000"/>
              </a:spcBef>
              <a:spcAft>
                <a:spcPct val="0"/>
              </a:spcAft>
              <a:buClr>
                <a:schemeClr val="accent1"/>
              </a:buClr>
              <a:buSzPct val="80000"/>
              <a:buFont typeface="Arial" pitchFamily="34" charset="0"/>
              <a:buChar char="•"/>
            </a:pPr>
            <a:r>
              <a:rPr lang="en-US" sz="2400" kern="0" dirty="0">
                <a:latin typeface="Calibri" pitchFamily="34" charset="0"/>
                <a:cs typeface="Arial" charset="0"/>
              </a:rPr>
              <a:t>Probation conditions</a:t>
            </a:r>
          </a:p>
          <a:p>
            <a:pPr marL="1270000" lvl="2" indent="-355600" fontAlgn="base">
              <a:spcBef>
                <a:spcPct val="20000"/>
              </a:spcBef>
              <a:spcAft>
                <a:spcPct val="0"/>
              </a:spcAft>
              <a:buClr>
                <a:schemeClr val="accent1"/>
              </a:buClr>
              <a:buSzPct val="80000"/>
              <a:buFont typeface="Arial" pitchFamily="34" charset="0"/>
              <a:buChar char="•"/>
            </a:pPr>
            <a:r>
              <a:rPr lang="en-US" sz="2400" kern="0" dirty="0">
                <a:latin typeface="Calibri" pitchFamily="34" charset="0"/>
                <a:cs typeface="Arial" charset="0"/>
              </a:rPr>
              <a:t>Amount of time in custody</a:t>
            </a:r>
          </a:p>
          <a:p>
            <a:pPr marL="1270000" lvl="2" indent="-355600" fontAlgn="base">
              <a:spcBef>
                <a:spcPct val="20000"/>
              </a:spcBef>
              <a:spcAft>
                <a:spcPct val="0"/>
              </a:spcAft>
              <a:buClr>
                <a:schemeClr val="accent1"/>
              </a:buClr>
              <a:buSzPct val="80000"/>
              <a:buFont typeface="Arial" pitchFamily="34" charset="0"/>
              <a:buChar char="•"/>
            </a:pPr>
            <a:r>
              <a:rPr lang="en-US" sz="2400" kern="0" dirty="0">
                <a:latin typeface="Calibri" pitchFamily="34" charset="0"/>
                <a:cs typeface="Arial" charset="0"/>
              </a:rPr>
              <a:t>Programming conditions</a:t>
            </a:r>
          </a:p>
          <a:p>
            <a:pPr marL="812800" lvl="1" indent="-355600" fontAlgn="base">
              <a:spcBef>
                <a:spcPct val="20000"/>
              </a:spcBef>
              <a:spcAft>
                <a:spcPct val="0"/>
              </a:spcAft>
              <a:buClr>
                <a:schemeClr val="accent1"/>
              </a:buClr>
              <a:buSzPct val="80000"/>
              <a:buFont typeface="Arial" pitchFamily="34" charset="0"/>
              <a:buChar char="•"/>
            </a:pPr>
            <a:r>
              <a:rPr lang="en-US" sz="2400" kern="0" dirty="0">
                <a:latin typeface="Calibri" pitchFamily="34" charset="0"/>
                <a:cs typeface="Arial" charset="0"/>
              </a:rPr>
              <a:t>Judicial reviews</a:t>
            </a:r>
          </a:p>
          <a:p>
            <a:pPr marL="1270000" lvl="2" indent="-355600" fontAlgn="base">
              <a:spcBef>
                <a:spcPct val="20000"/>
              </a:spcBef>
              <a:spcAft>
                <a:spcPct val="0"/>
              </a:spcAft>
              <a:buClr>
                <a:schemeClr val="accent1"/>
              </a:buClr>
              <a:buSzPct val="80000"/>
              <a:buFont typeface="Arial" pitchFamily="34" charset="0"/>
              <a:buChar char="•"/>
            </a:pPr>
            <a:r>
              <a:rPr lang="en-US" sz="2400" kern="0" dirty="0">
                <a:latin typeface="Calibri" pitchFamily="34" charset="0"/>
                <a:cs typeface="Arial" charset="0"/>
              </a:rPr>
              <a:t>Programmes</a:t>
            </a:r>
          </a:p>
          <a:p>
            <a:pPr marL="1270000" lvl="2" indent="-355600" fontAlgn="base">
              <a:spcBef>
                <a:spcPct val="20000"/>
              </a:spcBef>
              <a:spcAft>
                <a:spcPct val="0"/>
              </a:spcAft>
              <a:buClr>
                <a:schemeClr val="accent1"/>
              </a:buClr>
              <a:buSzPct val="80000"/>
              <a:buFont typeface="Arial" pitchFamily="34" charset="0"/>
              <a:buChar char="•"/>
            </a:pPr>
            <a:r>
              <a:rPr lang="en-US" sz="2400" kern="0" dirty="0">
                <a:latin typeface="Calibri" pitchFamily="34" charset="0"/>
                <a:cs typeface="Arial" charset="0"/>
              </a:rPr>
              <a:t>Agency involvement, responsibilities</a:t>
            </a:r>
          </a:p>
          <a:p>
            <a:pPr marL="812800" lvl="1" indent="-355600" fontAlgn="base">
              <a:spcBef>
                <a:spcPct val="20000"/>
              </a:spcBef>
              <a:spcAft>
                <a:spcPct val="0"/>
              </a:spcAft>
              <a:buClr>
                <a:schemeClr val="accent1"/>
              </a:buClr>
              <a:buSzPct val="80000"/>
              <a:buFont typeface="Arial" pitchFamily="34" charset="0"/>
              <a:buChar char="•"/>
            </a:pPr>
            <a:endParaRPr lang="en-US" sz="2400" kern="0" dirty="0">
              <a:latin typeface="Calibri" pitchFamily="34" charset="0"/>
              <a:cs typeface="Arial" charset="0"/>
            </a:endParaRPr>
          </a:p>
          <a:p>
            <a:pPr marL="812800" lvl="1" indent="-355600" fontAlgn="base">
              <a:spcBef>
                <a:spcPct val="20000"/>
              </a:spcBef>
              <a:spcAft>
                <a:spcPct val="0"/>
              </a:spcAft>
              <a:buClr>
                <a:schemeClr val="accent1"/>
              </a:buClr>
              <a:buSzPct val="80000"/>
              <a:buFont typeface="Arial" pitchFamily="34" charset="0"/>
              <a:buChar char="•"/>
            </a:pPr>
            <a:endParaRPr kumimoji="0" lang="en-US" sz="2400" b="0" i="0" u="none" strike="noStrike" kern="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068388" y="1474440"/>
            <a:ext cx="775176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5600" marR="0" lvl="0" indent="-355600" algn="l" defTabSz="914400" rtl="0" eaLnBrk="1" fontAlgn="base" latinLnBrk="0" hangingPunct="1">
              <a:lnSpc>
                <a:spcPct val="100000"/>
              </a:lnSpc>
              <a:spcBef>
                <a:spcPct val="20000"/>
              </a:spcBef>
              <a:spcAft>
                <a:spcPct val="0"/>
              </a:spcAft>
              <a:buClr>
                <a:schemeClr val="accent1"/>
              </a:buClr>
              <a:buSzPct val="80000"/>
              <a:buFont typeface="Arial" pitchFamily="34" charset="0"/>
              <a:buChar char="•"/>
              <a:tabLst/>
              <a:defRPr/>
            </a:pPr>
            <a:r>
              <a:rPr lang="en-US" sz="2400" b="1" kern="0" dirty="0">
                <a:latin typeface="Calibri" pitchFamily="34" charset="0"/>
                <a:cs typeface="Arial" charset="0"/>
              </a:rPr>
              <a:t>Risk assessment in the context of bail</a:t>
            </a:r>
          </a:p>
          <a:p>
            <a:pPr marL="812800" lvl="1" indent="-355600" fontAlgn="base">
              <a:spcBef>
                <a:spcPct val="20000"/>
              </a:spcBef>
              <a:spcAft>
                <a:spcPct val="0"/>
              </a:spcAft>
              <a:buClr>
                <a:schemeClr val="accent1"/>
              </a:buClr>
              <a:buSzPct val="80000"/>
              <a:buFont typeface="Arial" pitchFamily="34" charset="0"/>
              <a:buChar char="•"/>
            </a:pPr>
            <a:r>
              <a:rPr kumimoji="0" lang="en-US" sz="2400" b="0" i="0" u="none" strike="noStrike" kern="0" cap="none" spc="0" normalizeH="0" baseline="0" noProof="0" dirty="0">
                <a:ln>
                  <a:noFill/>
                </a:ln>
                <a:solidFill>
                  <a:schemeClr val="tx1"/>
                </a:solidFill>
                <a:effectLst/>
                <a:uLnTx/>
                <a:uFillTx/>
                <a:latin typeface="Calibri" pitchFamily="34" charset="0"/>
                <a:ea typeface="+mn-ea"/>
                <a:cs typeface="Arial" charset="0"/>
              </a:rPr>
              <a:t>Low risk options</a:t>
            </a:r>
          </a:p>
          <a:p>
            <a:pPr marL="812800" lvl="1" indent="-355600" fontAlgn="base">
              <a:spcBef>
                <a:spcPct val="20000"/>
              </a:spcBef>
              <a:spcAft>
                <a:spcPct val="0"/>
              </a:spcAft>
              <a:buClr>
                <a:schemeClr val="accent1"/>
              </a:buClr>
              <a:buSzPct val="80000"/>
              <a:buFont typeface="Arial" pitchFamily="34" charset="0"/>
              <a:buChar char="•"/>
            </a:pPr>
            <a:r>
              <a:rPr kumimoji="0" lang="en-US" sz="2400" b="0" i="0" u="none" strike="noStrike" kern="0" cap="none" spc="0" normalizeH="0" baseline="0" noProof="0" dirty="0">
                <a:ln>
                  <a:noFill/>
                </a:ln>
                <a:solidFill>
                  <a:schemeClr val="tx1"/>
                </a:solidFill>
                <a:effectLst/>
                <a:uLnTx/>
                <a:uFillTx/>
                <a:latin typeface="Calibri" pitchFamily="34" charset="0"/>
                <a:ea typeface="+mn-ea"/>
                <a:cs typeface="Arial" charset="0"/>
              </a:rPr>
              <a:t>Higher risk requirement</a:t>
            </a:r>
          </a:p>
          <a:p>
            <a:pPr marL="355600" marR="0" lvl="0" indent="-355600" algn="l" defTabSz="914400" rtl="0" eaLnBrk="1" fontAlgn="base" latinLnBrk="0" hangingPunct="1">
              <a:lnSpc>
                <a:spcPct val="100000"/>
              </a:lnSpc>
              <a:spcBef>
                <a:spcPct val="20000"/>
              </a:spcBef>
              <a:spcAft>
                <a:spcPct val="0"/>
              </a:spcAft>
              <a:buClr>
                <a:schemeClr val="accent1"/>
              </a:buClr>
              <a:buSzPct val="80000"/>
              <a:buFont typeface="Arial" pitchFamily="34" charset="0"/>
              <a:buChar char="•"/>
              <a:tabLst/>
              <a:defRPr/>
            </a:pPr>
            <a:endParaRPr lang="en-US" sz="1050" kern="0" dirty="0">
              <a:latin typeface="Calibri" pitchFamily="34" charset="0"/>
              <a:cs typeface="Arial" charset="0"/>
            </a:endParaRPr>
          </a:p>
          <a:p>
            <a:pPr marL="355600" marR="0" lvl="0" indent="-355600" algn="l" defTabSz="914400" rtl="0" eaLnBrk="1" fontAlgn="base" latinLnBrk="0" hangingPunct="1">
              <a:lnSpc>
                <a:spcPct val="100000"/>
              </a:lnSpc>
              <a:spcBef>
                <a:spcPct val="20000"/>
              </a:spcBef>
              <a:spcAft>
                <a:spcPct val="0"/>
              </a:spcAft>
              <a:buClr>
                <a:schemeClr val="accent1"/>
              </a:buClr>
              <a:buSzPct val="80000"/>
              <a:buFont typeface="Arial" pitchFamily="34" charset="0"/>
              <a:buChar char="•"/>
              <a:tabLst/>
              <a:defRPr/>
            </a:pPr>
            <a:r>
              <a:rPr kumimoji="0" lang="en-US" sz="2400" b="1" i="0" u="none" strike="noStrike" kern="0" cap="none" spc="0" normalizeH="0" baseline="0" noProof="0" dirty="0">
                <a:ln>
                  <a:noFill/>
                </a:ln>
                <a:solidFill>
                  <a:schemeClr val="tx1"/>
                </a:solidFill>
                <a:effectLst/>
                <a:uLnTx/>
                <a:uFillTx/>
                <a:latin typeface="Calibri" pitchFamily="34" charset="0"/>
                <a:ea typeface="+mn-ea"/>
                <a:cs typeface="Arial" charset="0"/>
              </a:rPr>
              <a:t>Sentencing</a:t>
            </a:r>
          </a:p>
          <a:p>
            <a:pPr marL="812800" lvl="1" indent="-355600" fontAlgn="base">
              <a:spcBef>
                <a:spcPct val="20000"/>
              </a:spcBef>
              <a:spcAft>
                <a:spcPct val="0"/>
              </a:spcAft>
              <a:buClr>
                <a:schemeClr val="accent1"/>
              </a:buClr>
              <a:buSzPct val="80000"/>
              <a:buFont typeface="Arial" pitchFamily="34" charset="0"/>
              <a:buChar char="•"/>
            </a:pPr>
            <a:r>
              <a:rPr lang="en-US" sz="2400" kern="0" dirty="0">
                <a:latin typeface="Calibri" pitchFamily="34" charset="0"/>
                <a:cs typeface="Arial" charset="0"/>
              </a:rPr>
              <a:t>Probation conditions</a:t>
            </a:r>
          </a:p>
          <a:p>
            <a:pPr marL="1270000" lvl="2" indent="-355600" fontAlgn="base">
              <a:spcBef>
                <a:spcPct val="20000"/>
              </a:spcBef>
              <a:spcAft>
                <a:spcPct val="0"/>
              </a:spcAft>
              <a:buClr>
                <a:schemeClr val="accent1"/>
              </a:buClr>
              <a:buSzPct val="80000"/>
              <a:buFont typeface="Arial" pitchFamily="34" charset="0"/>
              <a:buChar char="•"/>
            </a:pPr>
            <a:r>
              <a:rPr lang="en-US" sz="2400" kern="0" dirty="0">
                <a:latin typeface="Calibri" pitchFamily="34" charset="0"/>
                <a:cs typeface="Arial" charset="0"/>
              </a:rPr>
              <a:t>Amount of time in custody</a:t>
            </a:r>
          </a:p>
          <a:p>
            <a:pPr marL="1270000" lvl="2" indent="-355600" fontAlgn="base">
              <a:spcBef>
                <a:spcPct val="20000"/>
              </a:spcBef>
              <a:spcAft>
                <a:spcPct val="0"/>
              </a:spcAft>
              <a:buClr>
                <a:schemeClr val="accent1"/>
              </a:buClr>
              <a:buSzPct val="80000"/>
              <a:buFont typeface="Arial" pitchFamily="34" charset="0"/>
              <a:buChar char="•"/>
            </a:pPr>
            <a:r>
              <a:rPr lang="en-US" sz="2400" kern="0" dirty="0">
                <a:latin typeface="Calibri" pitchFamily="34" charset="0"/>
                <a:cs typeface="Arial" charset="0"/>
              </a:rPr>
              <a:t>Programming conditions</a:t>
            </a:r>
          </a:p>
          <a:p>
            <a:pPr marL="812800" lvl="1" indent="-355600" fontAlgn="base">
              <a:spcBef>
                <a:spcPct val="20000"/>
              </a:spcBef>
              <a:spcAft>
                <a:spcPct val="0"/>
              </a:spcAft>
              <a:buClr>
                <a:schemeClr val="accent1"/>
              </a:buClr>
              <a:buSzPct val="80000"/>
              <a:buFont typeface="Arial" pitchFamily="34" charset="0"/>
              <a:buChar char="•"/>
            </a:pPr>
            <a:r>
              <a:rPr lang="en-US" sz="2400" kern="0" dirty="0">
                <a:latin typeface="Calibri" pitchFamily="34" charset="0"/>
                <a:cs typeface="Arial" charset="0"/>
              </a:rPr>
              <a:t>Judicial reviews</a:t>
            </a:r>
          </a:p>
          <a:p>
            <a:pPr marL="1270000" lvl="2" indent="-355600" fontAlgn="base">
              <a:spcBef>
                <a:spcPct val="20000"/>
              </a:spcBef>
              <a:spcAft>
                <a:spcPct val="0"/>
              </a:spcAft>
              <a:buClr>
                <a:schemeClr val="accent1"/>
              </a:buClr>
              <a:buSzPct val="80000"/>
              <a:buFont typeface="Arial" pitchFamily="34" charset="0"/>
              <a:buChar char="•"/>
            </a:pPr>
            <a:r>
              <a:rPr lang="en-US" sz="2400" kern="0" dirty="0">
                <a:latin typeface="Calibri" pitchFamily="34" charset="0"/>
                <a:cs typeface="Arial" charset="0"/>
              </a:rPr>
              <a:t>Programmes</a:t>
            </a:r>
          </a:p>
          <a:p>
            <a:pPr marL="1270000" lvl="2" indent="-355600" fontAlgn="base">
              <a:spcBef>
                <a:spcPct val="20000"/>
              </a:spcBef>
              <a:spcAft>
                <a:spcPct val="0"/>
              </a:spcAft>
              <a:buClr>
                <a:schemeClr val="accent1"/>
              </a:buClr>
              <a:buSzPct val="80000"/>
              <a:buFont typeface="Arial" pitchFamily="34" charset="0"/>
              <a:buChar char="•"/>
            </a:pPr>
            <a:r>
              <a:rPr lang="en-US" sz="2400" kern="0" dirty="0">
                <a:latin typeface="Calibri" pitchFamily="34" charset="0"/>
                <a:cs typeface="Arial" charset="0"/>
              </a:rPr>
              <a:t>Agency involvement, responsibilities</a:t>
            </a:r>
          </a:p>
          <a:p>
            <a:pPr marL="812800" lvl="1" indent="-355600" fontAlgn="base">
              <a:spcBef>
                <a:spcPct val="20000"/>
              </a:spcBef>
              <a:spcAft>
                <a:spcPct val="0"/>
              </a:spcAft>
              <a:buClr>
                <a:schemeClr val="accent1"/>
              </a:buClr>
              <a:buSzPct val="80000"/>
              <a:buFont typeface="Arial" pitchFamily="34" charset="0"/>
              <a:buChar char="•"/>
            </a:pPr>
            <a:endParaRPr lang="en-US" sz="2400" kern="0" dirty="0">
              <a:latin typeface="Calibri" pitchFamily="34" charset="0"/>
              <a:cs typeface="Arial" charset="0"/>
            </a:endParaRPr>
          </a:p>
          <a:p>
            <a:pPr marL="812800" lvl="1" indent="-355600" fontAlgn="base">
              <a:spcBef>
                <a:spcPct val="20000"/>
              </a:spcBef>
              <a:spcAft>
                <a:spcPct val="0"/>
              </a:spcAft>
              <a:buClr>
                <a:schemeClr val="accent1"/>
              </a:buClr>
              <a:buSzPct val="80000"/>
              <a:buFont typeface="Arial" pitchFamily="34" charset="0"/>
              <a:buChar char="•"/>
            </a:pPr>
            <a:endParaRPr kumimoji="0" lang="en-US" sz="2400" b="0"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4" name="TextBox 3"/>
          <p:cNvSpPr txBox="1"/>
          <p:nvPr/>
        </p:nvSpPr>
        <p:spPr>
          <a:xfrm rot="19492093">
            <a:off x="2479223" y="4013927"/>
            <a:ext cx="7016664" cy="954107"/>
          </a:xfrm>
          <a:prstGeom prst="rect">
            <a:avLst/>
          </a:prstGeom>
          <a:solidFill>
            <a:schemeClr val="bg1"/>
          </a:solidFill>
        </p:spPr>
        <p:txBody>
          <a:bodyPr wrap="none" rtlCol="0">
            <a:spAutoFit/>
          </a:bodyPr>
          <a:lstStyle/>
          <a:p>
            <a:pPr algn="ctr"/>
            <a:r>
              <a:rPr lang="en-NZ" sz="2800" b="1" dirty="0">
                <a:solidFill>
                  <a:srgbClr val="FF0000"/>
                </a:solidFill>
              </a:rPr>
              <a:t>May inform PRE-SENTENCING</a:t>
            </a:r>
          </a:p>
          <a:p>
            <a:pPr algn="ctr"/>
            <a:r>
              <a:rPr lang="en-NZ" sz="2800" b="1" dirty="0">
                <a:solidFill>
                  <a:srgbClr val="FF0000"/>
                </a:solidFill>
              </a:rPr>
              <a:t>decisions re programmes, interventions</a:t>
            </a:r>
          </a:p>
        </p:txBody>
      </p:sp>
      <p:sp>
        <p:nvSpPr>
          <p:cNvPr id="6" name="Rectangle 2"/>
          <p:cNvSpPr>
            <a:spLocks noGrp="1" noChangeArrowheads="1"/>
          </p:cNvSpPr>
          <p:nvPr>
            <p:ph type="title"/>
          </p:nvPr>
        </p:nvSpPr>
        <p:spPr>
          <a:xfrm>
            <a:off x="1579564" y="355303"/>
            <a:ext cx="6232796" cy="769441"/>
          </a:xfrm>
          <a:noFill/>
        </p:spPr>
        <p:txBody>
          <a:bodyPr wrap="none" anchor="t">
            <a:spAutoFit/>
          </a:bodyPr>
          <a:lstStyle/>
          <a:p>
            <a:pPr eaLnBrk="1" hangingPunct="1"/>
            <a:r>
              <a:rPr lang="en-US" dirty="0">
                <a:solidFill>
                  <a:schemeClr val="tx1"/>
                </a:solidFill>
                <a:latin typeface="Calibri" pitchFamily="34" charset="0"/>
                <a:cs typeface="Arial" charset="0"/>
              </a:rPr>
              <a:t>Criminal Court Jurisdiction</a:t>
            </a:r>
          </a:p>
        </p:txBody>
      </p:sp>
    </p:spTree>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068388" y="1474440"/>
            <a:ext cx="775176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chemeClr val="accent1"/>
              </a:buClr>
              <a:buSzPct val="80000"/>
            </a:pPr>
            <a:r>
              <a:rPr kumimoji="0" lang="en-US" sz="2400" b="1" i="0" u="none" strike="noStrike" kern="0" cap="none" spc="0" normalizeH="0" baseline="0" noProof="0" dirty="0">
                <a:ln>
                  <a:noFill/>
                </a:ln>
                <a:solidFill>
                  <a:schemeClr val="tx1"/>
                </a:solidFill>
                <a:effectLst/>
                <a:uLnTx/>
                <a:uFillTx/>
                <a:latin typeface="Calibri" pitchFamily="34" charset="0"/>
                <a:ea typeface="+mn-ea"/>
                <a:cs typeface="Arial" charset="0"/>
              </a:rPr>
              <a:t>Criminal information should be communicated</a:t>
            </a:r>
            <a:r>
              <a:rPr kumimoji="0" lang="en-US" sz="2400" b="1" i="0" u="none" strike="noStrike" kern="0" cap="none" spc="0" normalizeH="0" noProof="0" dirty="0">
                <a:ln>
                  <a:noFill/>
                </a:ln>
                <a:solidFill>
                  <a:schemeClr val="tx1"/>
                </a:solidFill>
                <a:effectLst/>
                <a:uLnTx/>
                <a:uFillTx/>
                <a:latin typeface="Calibri" pitchFamily="34" charset="0"/>
                <a:ea typeface="+mn-ea"/>
                <a:cs typeface="Arial" charset="0"/>
              </a:rPr>
              <a:t> to the Family Court.  This may take place by:</a:t>
            </a:r>
          </a:p>
          <a:p>
            <a:pPr marL="355600" indent="-355600" fontAlgn="base">
              <a:spcBef>
                <a:spcPct val="20000"/>
              </a:spcBef>
              <a:spcAft>
                <a:spcPct val="0"/>
              </a:spcAft>
              <a:buClr>
                <a:schemeClr val="accent1"/>
              </a:buClr>
              <a:buSzPct val="80000"/>
              <a:buFont typeface="Arial" pitchFamily="34" charset="0"/>
              <a:buChar char="•"/>
            </a:pPr>
            <a:r>
              <a:rPr lang="en-US" sz="2400" kern="0" dirty="0">
                <a:latin typeface="Calibri" pitchFamily="34" charset="0"/>
                <a:cs typeface="Arial" charset="0"/>
              </a:rPr>
              <a:t>Judges may take judicial notice</a:t>
            </a:r>
          </a:p>
          <a:p>
            <a:pPr marL="355600" indent="-355600" fontAlgn="base">
              <a:spcBef>
                <a:spcPct val="20000"/>
              </a:spcBef>
              <a:spcAft>
                <a:spcPct val="0"/>
              </a:spcAft>
              <a:buClr>
                <a:schemeClr val="accent1"/>
              </a:buClr>
              <a:buSzPct val="80000"/>
              <a:buFont typeface="Arial" pitchFamily="34" charset="0"/>
              <a:buChar char="•"/>
            </a:pPr>
            <a:r>
              <a:rPr lang="en-US" sz="2400" kern="0" dirty="0">
                <a:latin typeface="Calibri" pitchFamily="34" charset="0"/>
                <a:cs typeface="Arial" charset="0"/>
              </a:rPr>
              <a:t>Lawyers may inform the Court of information in another Court</a:t>
            </a:r>
          </a:p>
          <a:p>
            <a:pPr marL="355600" indent="-355600" fontAlgn="base">
              <a:spcBef>
                <a:spcPct val="20000"/>
              </a:spcBef>
              <a:spcAft>
                <a:spcPct val="0"/>
              </a:spcAft>
              <a:buClr>
                <a:schemeClr val="accent1"/>
              </a:buClr>
              <a:buSzPct val="80000"/>
              <a:buFont typeface="Arial" pitchFamily="34" charset="0"/>
              <a:buChar char="•"/>
            </a:pPr>
            <a:endParaRPr lang="en-US" sz="2400" kern="0" dirty="0">
              <a:latin typeface="Calibri" pitchFamily="34" charset="0"/>
              <a:cs typeface="Arial" charset="0"/>
            </a:endParaRPr>
          </a:p>
          <a:p>
            <a:pPr marL="355600" indent="-355600" fontAlgn="base">
              <a:spcBef>
                <a:spcPct val="20000"/>
              </a:spcBef>
              <a:spcAft>
                <a:spcPct val="0"/>
              </a:spcAft>
              <a:buClr>
                <a:schemeClr val="accent1"/>
              </a:buClr>
              <a:buSzPct val="80000"/>
              <a:buFont typeface="Arial" pitchFamily="34" charset="0"/>
              <a:buChar char="•"/>
            </a:pPr>
            <a:endParaRPr lang="en-US" sz="2400" kern="0" dirty="0">
              <a:latin typeface="Calibri" pitchFamily="34" charset="0"/>
              <a:cs typeface="Arial" charset="0"/>
            </a:endParaRPr>
          </a:p>
          <a:p>
            <a:pPr marL="355600" indent="-355600" fontAlgn="base">
              <a:spcBef>
                <a:spcPct val="20000"/>
              </a:spcBef>
              <a:spcAft>
                <a:spcPct val="0"/>
              </a:spcAft>
              <a:buClr>
                <a:schemeClr val="accent1"/>
              </a:buClr>
              <a:buSzPct val="80000"/>
              <a:buFont typeface="Arial" pitchFamily="34" charset="0"/>
              <a:buChar char="•"/>
            </a:pPr>
            <a:endParaRPr lang="en-US" sz="2400" kern="0" dirty="0">
              <a:latin typeface="Calibri" pitchFamily="34" charset="0"/>
              <a:cs typeface="Arial" charset="0"/>
            </a:endParaRPr>
          </a:p>
          <a:p>
            <a:pPr marL="355600" indent="-355600" fontAlgn="base">
              <a:spcBef>
                <a:spcPct val="20000"/>
              </a:spcBef>
              <a:spcAft>
                <a:spcPct val="0"/>
              </a:spcAft>
              <a:buClr>
                <a:schemeClr val="accent1"/>
              </a:buClr>
              <a:buSzPct val="80000"/>
            </a:pPr>
            <a:endParaRPr lang="en-US" sz="2400" kern="0" dirty="0">
              <a:latin typeface="Calibri" pitchFamily="34" charset="0"/>
              <a:cs typeface="Arial" charset="0"/>
            </a:endParaRPr>
          </a:p>
          <a:p>
            <a:pPr marL="355600" indent="-355600" fontAlgn="base">
              <a:spcBef>
                <a:spcPct val="20000"/>
              </a:spcBef>
              <a:spcAft>
                <a:spcPct val="0"/>
              </a:spcAft>
              <a:buClr>
                <a:schemeClr val="accent1"/>
              </a:buClr>
              <a:buSzPct val="80000"/>
              <a:buFont typeface="Arial" pitchFamily="34" charset="0"/>
              <a:buChar char="•"/>
            </a:pPr>
            <a:endParaRPr lang="en-US" sz="2400" kern="0" dirty="0">
              <a:latin typeface="Calibri" pitchFamily="34" charset="0"/>
              <a:cs typeface="Arial" charset="0"/>
            </a:endParaRPr>
          </a:p>
          <a:p>
            <a:pPr fontAlgn="base">
              <a:spcBef>
                <a:spcPct val="20000"/>
              </a:spcBef>
              <a:spcAft>
                <a:spcPct val="0"/>
              </a:spcAft>
              <a:buClr>
                <a:schemeClr val="accent1"/>
              </a:buClr>
              <a:buSzPct val="80000"/>
              <a:buFont typeface="Arial" pitchFamily="34" charset="0"/>
              <a:buChar char="•"/>
            </a:pPr>
            <a:endParaRPr lang="en-US" sz="2400" kern="0" dirty="0">
              <a:latin typeface="Calibri" pitchFamily="34" charset="0"/>
              <a:cs typeface="Arial" charset="0"/>
            </a:endParaRPr>
          </a:p>
        </p:txBody>
      </p:sp>
      <p:sp>
        <p:nvSpPr>
          <p:cNvPr id="7" name="Rectangle 2"/>
          <p:cNvSpPr>
            <a:spLocks noGrp="1" noChangeArrowheads="1"/>
          </p:cNvSpPr>
          <p:nvPr>
            <p:ph type="title"/>
          </p:nvPr>
        </p:nvSpPr>
        <p:spPr>
          <a:xfrm>
            <a:off x="1579564" y="355303"/>
            <a:ext cx="6232796" cy="769441"/>
          </a:xfrm>
          <a:noFill/>
        </p:spPr>
        <p:txBody>
          <a:bodyPr wrap="none" anchor="t">
            <a:spAutoFit/>
          </a:bodyPr>
          <a:lstStyle/>
          <a:p>
            <a:pPr eaLnBrk="1" hangingPunct="1"/>
            <a:r>
              <a:rPr lang="en-US" dirty="0">
                <a:solidFill>
                  <a:schemeClr val="tx1"/>
                </a:solidFill>
                <a:latin typeface="Calibri" pitchFamily="34" charset="0"/>
                <a:cs typeface="Arial" charset="0"/>
              </a:rPr>
              <a:t>Criminal Court Jurisdiction</a:t>
            </a:r>
          </a:p>
        </p:txBody>
      </p:sp>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068388" y="1474440"/>
            <a:ext cx="775176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5600" marR="0" lvl="0" indent="-355600" algn="l" defTabSz="914400" rtl="0" eaLnBrk="1" fontAlgn="base" latinLnBrk="0" hangingPunct="1">
              <a:lnSpc>
                <a:spcPct val="100000"/>
              </a:lnSpc>
              <a:spcBef>
                <a:spcPct val="20000"/>
              </a:spcBef>
              <a:spcAft>
                <a:spcPct val="0"/>
              </a:spcAft>
              <a:buClr>
                <a:schemeClr val="accent1"/>
              </a:buClr>
              <a:buSzPct val="80000"/>
              <a:buFont typeface="Arial" pitchFamily="34" charset="0"/>
              <a:buChar char="•"/>
              <a:tabLst/>
              <a:defRPr/>
            </a:pPr>
            <a:r>
              <a:rPr lang="en-US" sz="2400" b="1" kern="0" dirty="0">
                <a:latin typeface="Calibri" pitchFamily="34" charset="0"/>
                <a:cs typeface="Arial" charset="0"/>
              </a:rPr>
              <a:t>Risk assessment in the context of:</a:t>
            </a:r>
          </a:p>
          <a:p>
            <a:pPr marL="812800" lvl="1" indent="-355600" fontAlgn="base">
              <a:spcBef>
                <a:spcPct val="20000"/>
              </a:spcBef>
              <a:spcAft>
                <a:spcPct val="0"/>
              </a:spcAft>
              <a:buClr>
                <a:schemeClr val="accent1"/>
              </a:buClr>
              <a:buSzPct val="80000"/>
              <a:buFont typeface="Arial" pitchFamily="34" charset="0"/>
              <a:buChar char="•"/>
            </a:pPr>
            <a:r>
              <a:rPr kumimoji="0" lang="en-US" sz="2400" b="0" i="0" u="none" strike="noStrike" kern="0" cap="none" spc="0" normalizeH="0" baseline="0" noProof="0" dirty="0">
                <a:ln>
                  <a:noFill/>
                </a:ln>
                <a:solidFill>
                  <a:schemeClr val="tx1"/>
                </a:solidFill>
                <a:effectLst/>
                <a:uLnTx/>
                <a:uFillTx/>
                <a:latin typeface="Calibri" pitchFamily="34" charset="0"/>
                <a:ea typeface="+mn-ea"/>
                <a:cs typeface="Arial" charset="0"/>
              </a:rPr>
              <a:t>Child custody</a:t>
            </a:r>
          </a:p>
          <a:p>
            <a:pPr marL="1270000" lvl="2" indent="-355600" fontAlgn="base">
              <a:spcBef>
                <a:spcPct val="20000"/>
              </a:spcBef>
              <a:spcAft>
                <a:spcPct val="0"/>
              </a:spcAft>
              <a:buClr>
                <a:schemeClr val="accent1"/>
              </a:buClr>
              <a:buSzPct val="80000"/>
              <a:buFont typeface="Arial" pitchFamily="34" charset="0"/>
              <a:buChar char="•"/>
            </a:pPr>
            <a:r>
              <a:rPr lang="en-US" sz="2400" kern="0" dirty="0">
                <a:latin typeface="Calibri" pitchFamily="34" charset="0"/>
                <a:cs typeface="Arial" charset="0"/>
              </a:rPr>
              <a:t>All custody decisions are based on the ‘best interest of the child’</a:t>
            </a:r>
          </a:p>
          <a:p>
            <a:pPr marL="1270000" lvl="2" indent="-355600" fontAlgn="base">
              <a:spcBef>
                <a:spcPct val="20000"/>
              </a:spcBef>
              <a:spcAft>
                <a:spcPct val="0"/>
              </a:spcAft>
              <a:buClr>
                <a:schemeClr val="accent1"/>
              </a:buClr>
              <a:buSzPct val="80000"/>
              <a:buFont typeface="Arial" pitchFamily="34" charset="0"/>
              <a:buChar char="•"/>
            </a:pPr>
            <a:r>
              <a:rPr kumimoji="0" lang="en-US" sz="2400" b="0" i="0" u="none" strike="noStrike" kern="0" cap="none" spc="0" normalizeH="0" baseline="0" noProof="0" dirty="0">
                <a:ln>
                  <a:noFill/>
                </a:ln>
                <a:solidFill>
                  <a:schemeClr val="tx1"/>
                </a:solidFill>
                <a:effectLst/>
                <a:uLnTx/>
                <a:uFillTx/>
                <a:latin typeface="Calibri" pitchFamily="34" charset="0"/>
                <a:ea typeface="+mn-ea"/>
                <a:cs typeface="Arial" charset="0"/>
              </a:rPr>
              <a:t>Rebuttable</a:t>
            </a:r>
            <a:r>
              <a:rPr kumimoji="0" lang="en-US" sz="2400" b="0" i="0" u="none" strike="noStrike" kern="0" cap="none" spc="0" normalizeH="0" noProof="0" dirty="0">
                <a:ln>
                  <a:noFill/>
                </a:ln>
                <a:solidFill>
                  <a:schemeClr val="tx1"/>
                </a:solidFill>
                <a:effectLst/>
                <a:uLnTx/>
                <a:uFillTx/>
                <a:latin typeface="Calibri" pitchFamily="34" charset="0"/>
                <a:ea typeface="+mn-ea"/>
                <a:cs typeface="Arial" charset="0"/>
              </a:rPr>
              <a:t> presumption re violent offenders</a:t>
            </a:r>
            <a:endParaRPr kumimoji="0" lang="en-US" sz="2400" b="0" i="0" u="none" strike="noStrike" kern="0" cap="none" spc="0" normalizeH="0" baseline="0" noProof="0" dirty="0">
              <a:ln>
                <a:noFill/>
              </a:ln>
              <a:solidFill>
                <a:schemeClr val="tx1"/>
              </a:solidFill>
              <a:effectLst/>
              <a:uLnTx/>
              <a:uFillTx/>
              <a:latin typeface="Calibri" pitchFamily="34" charset="0"/>
              <a:ea typeface="+mn-ea"/>
              <a:cs typeface="Arial" charset="0"/>
            </a:endParaRPr>
          </a:p>
          <a:p>
            <a:pPr marL="812800" lvl="1" indent="-355600" fontAlgn="base">
              <a:spcBef>
                <a:spcPct val="20000"/>
              </a:spcBef>
              <a:spcAft>
                <a:spcPct val="0"/>
              </a:spcAft>
              <a:buClr>
                <a:schemeClr val="accent1"/>
              </a:buClr>
              <a:buSzPct val="80000"/>
              <a:buFont typeface="Arial" pitchFamily="34" charset="0"/>
              <a:buChar char="•"/>
            </a:pPr>
            <a:r>
              <a:rPr kumimoji="0" lang="en-US" sz="2400" b="0" i="0" u="none" strike="noStrike" kern="0" cap="none" spc="0" normalizeH="0" baseline="0" noProof="0" dirty="0">
                <a:ln>
                  <a:noFill/>
                </a:ln>
                <a:solidFill>
                  <a:schemeClr val="tx1"/>
                </a:solidFill>
                <a:effectLst/>
                <a:uLnTx/>
                <a:uFillTx/>
                <a:latin typeface="Calibri" pitchFamily="34" charset="0"/>
                <a:ea typeface="+mn-ea"/>
                <a:cs typeface="Arial" charset="0"/>
              </a:rPr>
              <a:t>Visitation</a:t>
            </a:r>
          </a:p>
          <a:p>
            <a:pPr marL="812800" lvl="1" indent="-355600" fontAlgn="base">
              <a:spcBef>
                <a:spcPct val="20000"/>
              </a:spcBef>
              <a:spcAft>
                <a:spcPct val="0"/>
              </a:spcAft>
              <a:buClr>
                <a:schemeClr val="accent1"/>
              </a:buClr>
              <a:buSzPct val="80000"/>
              <a:buFont typeface="Arial" pitchFamily="34" charset="0"/>
              <a:buChar char="•"/>
            </a:pPr>
            <a:r>
              <a:rPr lang="en-US" sz="2400" kern="0" dirty="0">
                <a:latin typeface="Calibri" pitchFamily="34" charset="0"/>
                <a:cs typeface="Arial" charset="0"/>
              </a:rPr>
              <a:t>Access</a:t>
            </a:r>
            <a:endParaRPr kumimoji="0" lang="en-US" sz="2400" b="0" i="0" u="none" strike="noStrike" kern="0" cap="none" spc="0" normalizeH="0" baseline="0" noProof="0" dirty="0">
              <a:ln>
                <a:noFill/>
              </a:ln>
              <a:solidFill>
                <a:schemeClr val="tx1"/>
              </a:solidFill>
              <a:effectLst/>
              <a:uLnTx/>
              <a:uFillTx/>
              <a:latin typeface="Calibri" pitchFamily="34" charset="0"/>
              <a:ea typeface="+mn-ea"/>
              <a:cs typeface="Arial" charset="0"/>
            </a:endParaRPr>
          </a:p>
          <a:p>
            <a:pPr marL="355600" marR="0" lvl="0" indent="-355600" algn="l" defTabSz="914400" rtl="0" eaLnBrk="1" fontAlgn="base" latinLnBrk="0" hangingPunct="1">
              <a:lnSpc>
                <a:spcPct val="100000"/>
              </a:lnSpc>
              <a:spcBef>
                <a:spcPct val="20000"/>
              </a:spcBef>
              <a:spcAft>
                <a:spcPct val="0"/>
              </a:spcAft>
              <a:buClr>
                <a:schemeClr val="accent1"/>
              </a:buClr>
              <a:buSzPct val="80000"/>
              <a:buFont typeface="Arial" pitchFamily="34" charset="0"/>
              <a:buChar char="•"/>
              <a:tabLst/>
              <a:defRPr/>
            </a:pPr>
            <a:endParaRPr lang="en-US" sz="1050" kern="0" dirty="0">
              <a:latin typeface="Calibri" pitchFamily="34" charset="0"/>
              <a:cs typeface="Arial" charset="0"/>
            </a:endParaRPr>
          </a:p>
          <a:p>
            <a:pPr marL="355600" marR="0" lvl="0" indent="-355600" algn="l" defTabSz="914400" rtl="0" eaLnBrk="1" fontAlgn="base" latinLnBrk="0" hangingPunct="1">
              <a:lnSpc>
                <a:spcPct val="100000"/>
              </a:lnSpc>
              <a:spcBef>
                <a:spcPct val="20000"/>
              </a:spcBef>
              <a:spcAft>
                <a:spcPct val="0"/>
              </a:spcAft>
              <a:buClr>
                <a:schemeClr val="accent1"/>
              </a:buClr>
              <a:buSzPct val="80000"/>
              <a:buFont typeface="Arial" pitchFamily="34" charset="0"/>
              <a:buChar char="•"/>
              <a:tabLst/>
              <a:defRPr/>
            </a:pPr>
            <a:r>
              <a:rPr lang="en-US" sz="2400" b="1" kern="0" noProof="0" dirty="0">
                <a:latin typeface="Calibri" pitchFamily="34" charset="0"/>
                <a:cs typeface="Arial" charset="0"/>
              </a:rPr>
              <a:t>Risk assessment can inform safer decision making across three areas</a:t>
            </a:r>
            <a:endParaRPr lang="en-US" sz="2400" b="1" kern="0" dirty="0">
              <a:latin typeface="Calibri" pitchFamily="34" charset="0"/>
              <a:cs typeface="Arial" charset="0"/>
            </a:endParaRPr>
          </a:p>
        </p:txBody>
      </p:sp>
      <p:sp>
        <p:nvSpPr>
          <p:cNvPr id="5" name="Rectangle 2"/>
          <p:cNvSpPr>
            <a:spLocks noGrp="1" noChangeArrowheads="1"/>
          </p:cNvSpPr>
          <p:nvPr>
            <p:ph type="title"/>
          </p:nvPr>
        </p:nvSpPr>
        <p:spPr>
          <a:xfrm>
            <a:off x="1835696" y="355303"/>
            <a:ext cx="5822428" cy="769441"/>
          </a:xfrm>
          <a:noFill/>
        </p:spPr>
        <p:txBody>
          <a:bodyPr wrap="none" anchor="t">
            <a:spAutoFit/>
          </a:bodyPr>
          <a:lstStyle/>
          <a:p>
            <a:pPr eaLnBrk="1" hangingPunct="1"/>
            <a:r>
              <a:rPr lang="en-US" dirty="0">
                <a:solidFill>
                  <a:schemeClr val="tx1"/>
                </a:solidFill>
                <a:latin typeface="Calibri" pitchFamily="34" charset="0"/>
                <a:cs typeface="Arial" charset="0"/>
              </a:rPr>
              <a:t>Family Court Jurisdiction</a:t>
            </a:r>
          </a:p>
        </p:txBody>
      </p:sp>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068388" y="1474440"/>
            <a:ext cx="775176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20000"/>
              </a:spcBef>
              <a:spcAft>
                <a:spcPct val="0"/>
              </a:spcAft>
              <a:buClr>
                <a:schemeClr val="accent1"/>
              </a:buClr>
              <a:buSzPct val="80000"/>
              <a:tabLst/>
              <a:defRPr/>
            </a:pPr>
            <a:r>
              <a:rPr lang="en-US" sz="2400" b="1" kern="0" dirty="0">
                <a:latin typeface="Calibri" pitchFamily="34" charset="0"/>
                <a:cs typeface="Arial" charset="0"/>
              </a:rPr>
              <a:t>Information from Family Court that may be useful in the Criminal Court could include:</a:t>
            </a:r>
          </a:p>
          <a:p>
            <a:pPr marR="0" lvl="0" algn="l" defTabSz="914400" rtl="0" eaLnBrk="1" fontAlgn="base" latinLnBrk="0" hangingPunct="1">
              <a:lnSpc>
                <a:spcPct val="100000"/>
              </a:lnSpc>
              <a:spcBef>
                <a:spcPct val="20000"/>
              </a:spcBef>
              <a:spcAft>
                <a:spcPct val="0"/>
              </a:spcAft>
              <a:buClr>
                <a:schemeClr val="accent1"/>
              </a:buClr>
              <a:buSzPct val="80000"/>
              <a:tabLst/>
              <a:defRPr/>
            </a:pPr>
            <a:endParaRPr lang="en-US" sz="2400" kern="0" dirty="0">
              <a:latin typeface="Calibri" pitchFamily="34" charset="0"/>
              <a:cs typeface="Arial" charset="0"/>
            </a:endParaRPr>
          </a:p>
          <a:p>
            <a:pPr marL="355600" marR="0" lvl="0" indent="-355600" algn="l" defTabSz="914400" rtl="0" eaLnBrk="1" fontAlgn="base" latinLnBrk="0" hangingPunct="1">
              <a:lnSpc>
                <a:spcPct val="100000"/>
              </a:lnSpc>
              <a:spcBef>
                <a:spcPct val="20000"/>
              </a:spcBef>
              <a:spcAft>
                <a:spcPct val="0"/>
              </a:spcAft>
              <a:buClr>
                <a:schemeClr val="accent1"/>
              </a:buClr>
              <a:buSzPct val="80000"/>
              <a:buFont typeface="Arial" pitchFamily="34" charset="0"/>
              <a:buChar char="•"/>
              <a:tabLst/>
              <a:defRPr/>
            </a:pPr>
            <a:r>
              <a:rPr lang="en-US" sz="2400" kern="0" dirty="0">
                <a:latin typeface="Calibri" pitchFamily="34" charset="0"/>
                <a:cs typeface="Arial" charset="0"/>
              </a:rPr>
              <a:t>Statements made by the parties in custody evaluations</a:t>
            </a:r>
          </a:p>
          <a:p>
            <a:pPr marL="812800" lvl="1" indent="-355600" fontAlgn="base">
              <a:spcBef>
                <a:spcPct val="20000"/>
              </a:spcBef>
              <a:spcAft>
                <a:spcPct val="0"/>
              </a:spcAft>
              <a:buClr>
                <a:schemeClr val="accent1"/>
              </a:buClr>
              <a:buSzPct val="80000"/>
              <a:buFont typeface="Arial" pitchFamily="34" charset="0"/>
              <a:buChar char="•"/>
            </a:pPr>
            <a:r>
              <a:rPr lang="en-US" sz="2400" kern="0" dirty="0">
                <a:latin typeface="Calibri" pitchFamily="34" charset="0"/>
                <a:cs typeface="Arial" charset="0"/>
              </a:rPr>
              <a:t>Admissions made by the accused</a:t>
            </a:r>
          </a:p>
          <a:p>
            <a:pPr marL="812800" lvl="1" indent="-355600" fontAlgn="base">
              <a:spcBef>
                <a:spcPct val="20000"/>
              </a:spcBef>
              <a:spcAft>
                <a:spcPct val="0"/>
              </a:spcAft>
              <a:buClr>
                <a:schemeClr val="accent1"/>
              </a:buClr>
              <a:buSzPct val="80000"/>
              <a:buFont typeface="Arial" pitchFamily="34" charset="0"/>
              <a:buChar char="•"/>
            </a:pPr>
            <a:r>
              <a:rPr lang="en-US" sz="2400" kern="0" dirty="0">
                <a:latin typeface="Calibri" pitchFamily="34" charset="0"/>
                <a:cs typeface="Arial" charset="0"/>
              </a:rPr>
              <a:t>Impeachable statements made by the victim</a:t>
            </a:r>
          </a:p>
          <a:p>
            <a:pPr marL="355600" indent="-355600" fontAlgn="base">
              <a:spcBef>
                <a:spcPct val="20000"/>
              </a:spcBef>
              <a:spcAft>
                <a:spcPct val="0"/>
              </a:spcAft>
              <a:buClr>
                <a:schemeClr val="accent1"/>
              </a:buClr>
              <a:buSzPct val="80000"/>
              <a:buFont typeface="Arial" pitchFamily="34" charset="0"/>
              <a:buChar char="•"/>
            </a:pPr>
            <a:r>
              <a:rPr lang="en-US" sz="2400" kern="0" dirty="0">
                <a:latin typeface="Calibri" pitchFamily="34" charset="0"/>
                <a:cs typeface="Arial" charset="0"/>
              </a:rPr>
              <a:t>Statements made in declarations in applications for an protection order</a:t>
            </a:r>
          </a:p>
          <a:p>
            <a:pPr marL="812800" lvl="1" indent="-355600" fontAlgn="base">
              <a:spcBef>
                <a:spcPct val="20000"/>
              </a:spcBef>
              <a:spcAft>
                <a:spcPct val="0"/>
              </a:spcAft>
              <a:buClr>
                <a:schemeClr val="accent1"/>
              </a:buClr>
              <a:buSzPct val="80000"/>
              <a:buFont typeface="Arial" pitchFamily="34" charset="0"/>
              <a:buChar char="•"/>
            </a:pPr>
            <a:r>
              <a:rPr lang="en-US" sz="2400" kern="0" dirty="0">
                <a:latin typeface="Calibri" pitchFamily="34" charset="0"/>
                <a:cs typeface="Arial" charset="0"/>
              </a:rPr>
              <a:t>Replies by the accused to statements in the affidavit</a:t>
            </a:r>
          </a:p>
          <a:p>
            <a:pPr marL="812800" lvl="1" indent="-355600" fontAlgn="base">
              <a:spcBef>
                <a:spcPct val="20000"/>
              </a:spcBef>
              <a:spcAft>
                <a:spcPct val="0"/>
              </a:spcAft>
              <a:buClr>
                <a:schemeClr val="accent1"/>
              </a:buClr>
              <a:buSzPct val="80000"/>
              <a:buFont typeface="Arial" pitchFamily="34" charset="0"/>
              <a:buChar char="•"/>
            </a:pPr>
            <a:endParaRPr lang="en-US" sz="2400" kern="0" dirty="0">
              <a:latin typeface="Calibri" pitchFamily="34" charset="0"/>
              <a:cs typeface="Arial" charset="0"/>
            </a:endParaRPr>
          </a:p>
          <a:p>
            <a:pPr fontAlgn="base">
              <a:spcBef>
                <a:spcPct val="20000"/>
              </a:spcBef>
              <a:spcAft>
                <a:spcPct val="0"/>
              </a:spcAft>
              <a:buClr>
                <a:schemeClr val="accent1"/>
              </a:buClr>
              <a:buSzPct val="80000"/>
            </a:pPr>
            <a:r>
              <a:rPr lang="en-US" sz="2400" b="1" kern="0" dirty="0">
                <a:latin typeface="Calibri" pitchFamily="34" charset="0"/>
                <a:cs typeface="Arial" charset="0"/>
              </a:rPr>
              <a:t>These statements potentially impact on risk assessment, safety planning and subsequent decision making.</a:t>
            </a:r>
          </a:p>
        </p:txBody>
      </p:sp>
      <p:sp>
        <p:nvSpPr>
          <p:cNvPr id="5" name="Rectangle 2"/>
          <p:cNvSpPr>
            <a:spLocks noGrp="1" noChangeArrowheads="1"/>
          </p:cNvSpPr>
          <p:nvPr>
            <p:ph type="title"/>
          </p:nvPr>
        </p:nvSpPr>
        <p:spPr>
          <a:xfrm>
            <a:off x="1835696" y="355303"/>
            <a:ext cx="5822428" cy="769441"/>
          </a:xfrm>
          <a:noFill/>
        </p:spPr>
        <p:txBody>
          <a:bodyPr wrap="none" anchor="t">
            <a:spAutoFit/>
          </a:bodyPr>
          <a:lstStyle/>
          <a:p>
            <a:pPr eaLnBrk="1" hangingPunct="1"/>
            <a:r>
              <a:rPr lang="en-US" dirty="0">
                <a:solidFill>
                  <a:schemeClr val="tx1"/>
                </a:solidFill>
                <a:latin typeface="Calibri" pitchFamily="34" charset="0"/>
                <a:cs typeface="Arial" charset="0"/>
              </a:rPr>
              <a:t>Family Court Jurisdiction</a:t>
            </a:r>
          </a:p>
        </p:txBody>
      </p:sp>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068388" y="1474440"/>
            <a:ext cx="775176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20000"/>
              </a:spcBef>
              <a:spcAft>
                <a:spcPct val="0"/>
              </a:spcAft>
              <a:buClr>
                <a:schemeClr val="accent1"/>
              </a:buClr>
              <a:buSzPct val="80000"/>
              <a:tabLst/>
              <a:defRPr/>
            </a:pPr>
            <a:r>
              <a:rPr lang="en-US" sz="2400" kern="0" dirty="0">
                <a:latin typeface="Calibri" pitchFamily="34" charset="0"/>
                <a:cs typeface="Arial" charset="0"/>
              </a:rPr>
              <a:t>Some wider opportunities for information sharing across jurisdictions could include:</a:t>
            </a:r>
          </a:p>
          <a:p>
            <a:pPr marR="0" lvl="0" algn="l" defTabSz="914400" rtl="0" eaLnBrk="1" fontAlgn="base" latinLnBrk="0" hangingPunct="1">
              <a:lnSpc>
                <a:spcPct val="100000"/>
              </a:lnSpc>
              <a:spcBef>
                <a:spcPct val="20000"/>
              </a:spcBef>
              <a:spcAft>
                <a:spcPct val="0"/>
              </a:spcAft>
              <a:buClr>
                <a:schemeClr val="accent1"/>
              </a:buClr>
              <a:buSzPct val="80000"/>
              <a:tabLst/>
              <a:defRPr/>
            </a:pPr>
            <a:endParaRPr lang="en-US" sz="1200" kern="0" dirty="0">
              <a:latin typeface="Calibri" pitchFamily="34" charset="0"/>
              <a:cs typeface="Arial" charset="0"/>
            </a:endParaRPr>
          </a:p>
          <a:p>
            <a:pPr marL="355600" marR="0" lvl="0" indent="-355600" algn="l" defTabSz="914400" rtl="0" eaLnBrk="1" fontAlgn="base" latinLnBrk="0" hangingPunct="1">
              <a:lnSpc>
                <a:spcPct val="100000"/>
              </a:lnSpc>
              <a:spcBef>
                <a:spcPct val="20000"/>
              </a:spcBef>
              <a:spcAft>
                <a:spcPct val="0"/>
              </a:spcAft>
              <a:buClr>
                <a:schemeClr val="accent1"/>
              </a:buClr>
              <a:buSzPct val="80000"/>
              <a:buFont typeface="Arial" pitchFamily="34" charset="0"/>
              <a:buChar char="•"/>
              <a:tabLst/>
              <a:defRPr/>
            </a:pPr>
            <a:r>
              <a:rPr lang="en-US" sz="2400" kern="0" dirty="0">
                <a:latin typeface="Calibri" pitchFamily="34" charset="0"/>
                <a:cs typeface="Arial" charset="0"/>
              </a:rPr>
              <a:t>Medical and forensic information relating to victims, the accused or children</a:t>
            </a:r>
          </a:p>
          <a:p>
            <a:pPr marL="355600" marR="0" lvl="0" indent="-355600" algn="l" defTabSz="914400" rtl="0" eaLnBrk="1" fontAlgn="base" latinLnBrk="0" hangingPunct="1">
              <a:lnSpc>
                <a:spcPct val="100000"/>
              </a:lnSpc>
              <a:spcBef>
                <a:spcPct val="20000"/>
              </a:spcBef>
              <a:spcAft>
                <a:spcPct val="0"/>
              </a:spcAft>
              <a:buClr>
                <a:schemeClr val="accent1"/>
              </a:buClr>
              <a:buSzPct val="80000"/>
              <a:buFont typeface="Arial" pitchFamily="34" charset="0"/>
              <a:buChar char="•"/>
              <a:tabLst/>
              <a:defRPr/>
            </a:pPr>
            <a:r>
              <a:rPr lang="en-US" sz="2400" kern="0" dirty="0">
                <a:latin typeface="Calibri" pitchFamily="34" charset="0"/>
                <a:cs typeface="Arial" charset="0"/>
              </a:rPr>
              <a:t>Victim impacts statements</a:t>
            </a:r>
          </a:p>
          <a:p>
            <a:pPr marL="355600" marR="0" lvl="0" indent="-355600" algn="l" defTabSz="914400" rtl="0" eaLnBrk="1" fontAlgn="base" latinLnBrk="0" hangingPunct="1">
              <a:lnSpc>
                <a:spcPct val="100000"/>
              </a:lnSpc>
              <a:spcBef>
                <a:spcPct val="20000"/>
              </a:spcBef>
              <a:spcAft>
                <a:spcPct val="0"/>
              </a:spcAft>
              <a:buClr>
                <a:schemeClr val="accent1"/>
              </a:buClr>
              <a:buSzPct val="80000"/>
              <a:buFont typeface="Arial" pitchFamily="34" charset="0"/>
              <a:buChar char="•"/>
              <a:tabLst/>
              <a:defRPr/>
            </a:pPr>
            <a:r>
              <a:rPr lang="en-US" sz="2400" kern="0" dirty="0">
                <a:latin typeface="Calibri" pitchFamily="34" charset="0"/>
                <a:cs typeface="Arial" charset="0"/>
              </a:rPr>
              <a:t>Substance abuse treatment assessments</a:t>
            </a:r>
          </a:p>
          <a:p>
            <a:pPr marL="355600" marR="0" lvl="0" indent="-355600" algn="l" defTabSz="914400" rtl="0" eaLnBrk="1" fontAlgn="base" latinLnBrk="0" hangingPunct="1">
              <a:lnSpc>
                <a:spcPct val="100000"/>
              </a:lnSpc>
              <a:spcBef>
                <a:spcPct val="20000"/>
              </a:spcBef>
              <a:spcAft>
                <a:spcPct val="0"/>
              </a:spcAft>
              <a:buClr>
                <a:schemeClr val="accent1"/>
              </a:buClr>
              <a:buSzPct val="80000"/>
              <a:buFont typeface="Arial" pitchFamily="34" charset="0"/>
              <a:buChar char="•"/>
              <a:tabLst/>
              <a:defRPr/>
            </a:pPr>
            <a:r>
              <a:rPr lang="en-US" sz="2400" kern="0" dirty="0">
                <a:latin typeface="Calibri" pitchFamily="34" charset="0"/>
                <a:cs typeface="Arial" charset="0"/>
              </a:rPr>
              <a:t>Employment histories, skills and training</a:t>
            </a:r>
          </a:p>
          <a:p>
            <a:pPr marL="355600" marR="0" lvl="0" indent="-355600" algn="l" defTabSz="914400" rtl="0" eaLnBrk="1" fontAlgn="base" latinLnBrk="0" hangingPunct="1">
              <a:lnSpc>
                <a:spcPct val="100000"/>
              </a:lnSpc>
              <a:spcBef>
                <a:spcPct val="20000"/>
              </a:spcBef>
              <a:spcAft>
                <a:spcPct val="0"/>
              </a:spcAft>
              <a:buClr>
                <a:schemeClr val="accent1"/>
              </a:buClr>
              <a:buSzPct val="80000"/>
              <a:buFont typeface="Arial" pitchFamily="34" charset="0"/>
              <a:buChar char="•"/>
              <a:tabLst/>
              <a:defRPr/>
            </a:pPr>
            <a:r>
              <a:rPr lang="en-US" sz="2400" kern="0" dirty="0">
                <a:latin typeface="Calibri" pitchFamily="34" charset="0"/>
                <a:cs typeface="Arial" charset="0"/>
              </a:rPr>
              <a:t>Character references</a:t>
            </a:r>
          </a:p>
          <a:p>
            <a:pPr marL="355600" marR="0" lvl="0" indent="-355600" algn="l" defTabSz="914400" rtl="0" eaLnBrk="1" fontAlgn="base" latinLnBrk="0" hangingPunct="1">
              <a:lnSpc>
                <a:spcPct val="100000"/>
              </a:lnSpc>
              <a:spcBef>
                <a:spcPct val="20000"/>
              </a:spcBef>
              <a:spcAft>
                <a:spcPct val="0"/>
              </a:spcAft>
              <a:buClr>
                <a:schemeClr val="accent1"/>
              </a:buClr>
              <a:buSzPct val="80000"/>
              <a:buFont typeface="Arial" pitchFamily="34" charset="0"/>
              <a:buChar char="•"/>
              <a:tabLst/>
              <a:defRPr/>
            </a:pPr>
            <a:r>
              <a:rPr lang="en-US" sz="2400" kern="0" dirty="0">
                <a:latin typeface="Calibri" pitchFamily="34" charset="0"/>
                <a:cs typeface="Arial" charset="0"/>
              </a:rPr>
              <a:t>Other information</a:t>
            </a:r>
          </a:p>
          <a:p>
            <a:pPr marL="355600" marR="0" lvl="0" indent="-355600" algn="l" defTabSz="914400" rtl="0" eaLnBrk="1" fontAlgn="base" latinLnBrk="0" hangingPunct="1">
              <a:lnSpc>
                <a:spcPct val="100000"/>
              </a:lnSpc>
              <a:spcBef>
                <a:spcPct val="20000"/>
              </a:spcBef>
              <a:spcAft>
                <a:spcPct val="0"/>
              </a:spcAft>
              <a:buClr>
                <a:schemeClr val="accent1"/>
              </a:buClr>
              <a:buSzPct val="80000"/>
              <a:buFont typeface="Arial" pitchFamily="34" charset="0"/>
              <a:buChar char="•"/>
              <a:tabLst/>
              <a:defRPr/>
            </a:pPr>
            <a:endParaRPr lang="en-US" sz="1200" kern="0" dirty="0">
              <a:latin typeface="Calibri" pitchFamily="34" charset="0"/>
              <a:cs typeface="Arial" charset="0"/>
            </a:endParaRPr>
          </a:p>
          <a:p>
            <a:pPr marR="0" lvl="0" algn="l" defTabSz="914400" rtl="0" eaLnBrk="1" fontAlgn="base" latinLnBrk="0" hangingPunct="1">
              <a:lnSpc>
                <a:spcPct val="100000"/>
              </a:lnSpc>
              <a:spcBef>
                <a:spcPct val="20000"/>
              </a:spcBef>
              <a:spcAft>
                <a:spcPct val="0"/>
              </a:spcAft>
              <a:buClr>
                <a:schemeClr val="accent1"/>
              </a:buClr>
              <a:buSzPct val="80000"/>
              <a:tabLst/>
              <a:defRPr/>
            </a:pPr>
            <a:r>
              <a:rPr lang="en-US" sz="2400" b="1" kern="0" dirty="0">
                <a:latin typeface="Calibri" pitchFamily="34" charset="0"/>
                <a:cs typeface="Arial" charset="0"/>
              </a:rPr>
              <a:t>Each case will dictate what information can and should be shared.</a:t>
            </a:r>
          </a:p>
          <a:p>
            <a:pPr marL="355600" marR="0" lvl="0" indent="-355600" algn="l" defTabSz="914400" rtl="0" eaLnBrk="1" fontAlgn="base" latinLnBrk="0" hangingPunct="1">
              <a:lnSpc>
                <a:spcPct val="100000"/>
              </a:lnSpc>
              <a:spcBef>
                <a:spcPct val="20000"/>
              </a:spcBef>
              <a:spcAft>
                <a:spcPct val="0"/>
              </a:spcAft>
              <a:buClr>
                <a:schemeClr val="accent1"/>
              </a:buClr>
              <a:buSzPct val="80000"/>
              <a:buFont typeface="Arial" pitchFamily="34" charset="0"/>
              <a:buChar char="•"/>
              <a:tabLst/>
              <a:defRPr/>
            </a:pPr>
            <a:endParaRPr lang="en-US" sz="2400" kern="0" dirty="0">
              <a:latin typeface="Calibri" pitchFamily="34" charset="0"/>
              <a:cs typeface="Arial" charset="0"/>
            </a:endParaRPr>
          </a:p>
          <a:p>
            <a:pPr marR="0" lvl="0" algn="l" defTabSz="914400" rtl="0" eaLnBrk="1" fontAlgn="base" latinLnBrk="0" hangingPunct="1">
              <a:lnSpc>
                <a:spcPct val="100000"/>
              </a:lnSpc>
              <a:spcBef>
                <a:spcPct val="20000"/>
              </a:spcBef>
              <a:spcAft>
                <a:spcPct val="0"/>
              </a:spcAft>
              <a:buClr>
                <a:schemeClr val="accent1"/>
              </a:buClr>
              <a:buSzPct val="80000"/>
              <a:tabLst/>
              <a:defRPr/>
            </a:pPr>
            <a:endParaRPr lang="en-US" sz="2400" kern="0" dirty="0">
              <a:latin typeface="Calibri" pitchFamily="34" charset="0"/>
              <a:cs typeface="Arial" charset="0"/>
            </a:endParaRPr>
          </a:p>
          <a:p>
            <a:pPr marL="355600" marR="0" lvl="0" indent="-355600" algn="l" defTabSz="914400" rtl="0" eaLnBrk="1" fontAlgn="base" latinLnBrk="0" hangingPunct="1">
              <a:lnSpc>
                <a:spcPct val="100000"/>
              </a:lnSpc>
              <a:spcBef>
                <a:spcPct val="20000"/>
              </a:spcBef>
              <a:spcAft>
                <a:spcPct val="0"/>
              </a:spcAft>
              <a:buClr>
                <a:schemeClr val="accent1"/>
              </a:buClr>
              <a:buSzPct val="80000"/>
              <a:tabLst/>
              <a:defRPr/>
            </a:pPr>
            <a:endParaRPr lang="en-US" sz="2400" kern="0" dirty="0">
              <a:latin typeface="Calibri" pitchFamily="34" charset="0"/>
              <a:cs typeface="Arial" charset="0"/>
            </a:endParaRPr>
          </a:p>
        </p:txBody>
      </p:sp>
      <p:sp>
        <p:nvSpPr>
          <p:cNvPr id="3" name="Rectangle 2"/>
          <p:cNvSpPr>
            <a:spLocks noGrp="1" noChangeArrowheads="1"/>
          </p:cNvSpPr>
          <p:nvPr>
            <p:ph type="title"/>
          </p:nvPr>
        </p:nvSpPr>
        <p:spPr>
          <a:xfrm>
            <a:off x="2106747" y="355303"/>
            <a:ext cx="4913525" cy="769441"/>
          </a:xfrm>
          <a:noFill/>
        </p:spPr>
        <p:txBody>
          <a:bodyPr wrap="none" anchor="t">
            <a:spAutoFit/>
          </a:bodyPr>
          <a:lstStyle/>
          <a:p>
            <a:pPr eaLnBrk="1" hangingPunct="1"/>
            <a:r>
              <a:rPr lang="en-US" dirty="0">
                <a:solidFill>
                  <a:schemeClr val="tx1"/>
                </a:solidFill>
                <a:latin typeface="Calibri" pitchFamily="34" charset="0"/>
                <a:cs typeface="Arial" charset="0"/>
              </a:rPr>
              <a:t>Wider Opportunities</a:t>
            </a:r>
          </a:p>
        </p:txBody>
      </p:sp>
    </p:spTree>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068388" y="1474440"/>
            <a:ext cx="775176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20000"/>
              </a:spcBef>
              <a:spcAft>
                <a:spcPct val="0"/>
              </a:spcAft>
              <a:buClr>
                <a:schemeClr val="accent1"/>
              </a:buClr>
              <a:buSzPct val="80000"/>
              <a:tabLst/>
              <a:defRPr/>
            </a:pPr>
            <a:r>
              <a:rPr lang="en-US" sz="2400" kern="0" dirty="0">
                <a:latin typeface="Calibri" pitchFamily="34" charset="0"/>
                <a:cs typeface="Arial" charset="0"/>
              </a:rPr>
              <a:t>Therapeutic Courts are found in California (and other States) as a strategy to reduce substance abuse and other criminal behaviour.</a:t>
            </a:r>
          </a:p>
          <a:p>
            <a:pPr marR="0" lvl="0" algn="l" defTabSz="914400" rtl="0" eaLnBrk="1" fontAlgn="base" latinLnBrk="0" hangingPunct="1">
              <a:lnSpc>
                <a:spcPct val="100000"/>
              </a:lnSpc>
              <a:spcBef>
                <a:spcPct val="20000"/>
              </a:spcBef>
              <a:spcAft>
                <a:spcPct val="0"/>
              </a:spcAft>
              <a:buClr>
                <a:schemeClr val="accent1"/>
              </a:buClr>
              <a:buSzPct val="80000"/>
              <a:tabLst/>
              <a:defRPr/>
            </a:pPr>
            <a:endParaRPr lang="en-US" sz="2400" kern="0" dirty="0">
              <a:latin typeface="Calibri" pitchFamily="34" charset="0"/>
              <a:cs typeface="Arial" charset="0"/>
            </a:endParaRPr>
          </a:p>
          <a:p>
            <a:pPr marR="0" lvl="0" algn="l" defTabSz="914400" rtl="0" eaLnBrk="1" fontAlgn="base" latinLnBrk="0" hangingPunct="1">
              <a:lnSpc>
                <a:spcPct val="100000"/>
              </a:lnSpc>
              <a:spcBef>
                <a:spcPct val="20000"/>
              </a:spcBef>
              <a:spcAft>
                <a:spcPct val="0"/>
              </a:spcAft>
              <a:buClr>
                <a:schemeClr val="accent1"/>
              </a:buClr>
              <a:buSzPct val="80000"/>
              <a:tabLst/>
              <a:defRPr/>
            </a:pPr>
            <a:r>
              <a:rPr lang="en-US" sz="2400" kern="0" dirty="0">
                <a:latin typeface="Calibri" pitchFamily="34" charset="0"/>
                <a:cs typeface="Arial" charset="0"/>
              </a:rPr>
              <a:t>In Family Courts they are used to assist parents be compliant with re-unification requirements in order to have children returned.</a:t>
            </a:r>
          </a:p>
          <a:p>
            <a:pPr marR="0" lvl="0" algn="l" defTabSz="914400" rtl="0" eaLnBrk="1" fontAlgn="base" latinLnBrk="0" hangingPunct="1">
              <a:lnSpc>
                <a:spcPct val="100000"/>
              </a:lnSpc>
              <a:spcBef>
                <a:spcPct val="20000"/>
              </a:spcBef>
              <a:spcAft>
                <a:spcPct val="0"/>
              </a:spcAft>
              <a:buClr>
                <a:schemeClr val="accent1"/>
              </a:buClr>
              <a:buSzPct val="80000"/>
              <a:tabLst/>
              <a:defRPr/>
            </a:pPr>
            <a:endParaRPr lang="en-US" sz="2400" kern="0" dirty="0">
              <a:latin typeface="Calibri" pitchFamily="34" charset="0"/>
              <a:cs typeface="Arial" charset="0"/>
            </a:endParaRPr>
          </a:p>
          <a:p>
            <a:pPr marR="0" lvl="0" algn="l" defTabSz="914400" rtl="0" eaLnBrk="1" fontAlgn="base" latinLnBrk="0" hangingPunct="1">
              <a:lnSpc>
                <a:spcPct val="100000"/>
              </a:lnSpc>
              <a:spcBef>
                <a:spcPct val="20000"/>
              </a:spcBef>
              <a:spcAft>
                <a:spcPct val="0"/>
              </a:spcAft>
              <a:buClr>
                <a:schemeClr val="accent1"/>
              </a:buClr>
              <a:buSzPct val="80000"/>
              <a:tabLst/>
              <a:defRPr/>
            </a:pPr>
            <a:r>
              <a:rPr lang="en-US" sz="2400" kern="0" dirty="0">
                <a:latin typeface="Calibri" pitchFamily="34" charset="0"/>
                <a:cs typeface="Arial" charset="0"/>
              </a:rPr>
              <a:t>While there is evidence of their effectiveness in reducing substance offending, they appear less effective in reducing domestic violence.</a:t>
            </a:r>
          </a:p>
          <a:p>
            <a:pPr marL="355600" marR="0" lvl="0" indent="-355600" algn="l" defTabSz="914400" rtl="0" eaLnBrk="1" fontAlgn="base" latinLnBrk="0" hangingPunct="1">
              <a:lnSpc>
                <a:spcPct val="100000"/>
              </a:lnSpc>
              <a:spcBef>
                <a:spcPct val="20000"/>
              </a:spcBef>
              <a:spcAft>
                <a:spcPct val="0"/>
              </a:spcAft>
              <a:buClr>
                <a:schemeClr val="accent1"/>
              </a:buClr>
              <a:buSzPct val="80000"/>
              <a:buFont typeface="Arial" pitchFamily="34" charset="0"/>
              <a:buChar char="•"/>
              <a:tabLst/>
              <a:defRPr/>
            </a:pPr>
            <a:endParaRPr lang="en-US" sz="2400" kern="0" dirty="0">
              <a:latin typeface="Calibri" pitchFamily="34" charset="0"/>
              <a:cs typeface="Arial" charset="0"/>
            </a:endParaRPr>
          </a:p>
          <a:p>
            <a:pPr marR="0" lvl="0" algn="l" defTabSz="914400" rtl="0" eaLnBrk="1" fontAlgn="base" latinLnBrk="0" hangingPunct="1">
              <a:lnSpc>
                <a:spcPct val="100000"/>
              </a:lnSpc>
              <a:spcBef>
                <a:spcPct val="20000"/>
              </a:spcBef>
              <a:spcAft>
                <a:spcPct val="0"/>
              </a:spcAft>
              <a:buClr>
                <a:schemeClr val="accent1"/>
              </a:buClr>
              <a:buSzPct val="80000"/>
              <a:tabLst/>
              <a:defRPr/>
            </a:pPr>
            <a:endParaRPr lang="en-US" sz="2400" kern="0" dirty="0">
              <a:latin typeface="Calibri" pitchFamily="34" charset="0"/>
              <a:cs typeface="Arial" charset="0"/>
            </a:endParaRPr>
          </a:p>
          <a:p>
            <a:pPr marL="355600" marR="0" lvl="0" indent="-355600" algn="l" defTabSz="914400" rtl="0" eaLnBrk="1" fontAlgn="base" latinLnBrk="0" hangingPunct="1">
              <a:lnSpc>
                <a:spcPct val="100000"/>
              </a:lnSpc>
              <a:spcBef>
                <a:spcPct val="20000"/>
              </a:spcBef>
              <a:spcAft>
                <a:spcPct val="0"/>
              </a:spcAft>
              <a:buClr>
                <a:schemeClr val="accent1"/>
              </a:buClr>
              <a:buSzPct val="80000"/>
              <a:tabLst/>
              <a:defRPr/>
            </a:pPr>
            <a:endParaRPr lang="en-US" sz="2400" kern="0" dirty="0">
              <a:latin typeface="Calibri" pitchFamily="34" charset="0"/>
              <a:cs typeface="Arial" charset="0"/>
            </a:endParaRPr>
          </a:p>
        </p:txBody>
      </p:sp>
      <p:sp>
        <p:nvSpPr>
          <p:cNvPr id="3" name="Rectangle 2"/>
          <p:cNvSpPr>
            <a:spLocks noGrp="1" noChangeArrowheads="1"/>
          </p:cNvSpPr>
          <p:nvPr>
            <p:ph type="title"/>
          </p:nvPr>
        </p:nvSpPr>
        <p:spPr>
          <a:xfrm>
            <a:off x="1979712" y="355303"/>
            <a:ext cx="4568879" cy="769441"/>
          </a:xfrm>
          <a:noFill/>
        </p:spPr>
        <p:txBody>
          <a:bodyPr wrap="none" anchor="t">
            <a:spAutoFit/>
          </a:bodyPr>
          <a:lstStyle/>
          <a:p>
            <a:pPr eaLnBrk="1" hangingPunct="1"/>
            <a:r>
              <a:rPr lang="en-US" dirty="0">
                <a:solidFill>
                  <a:schemeClr val="tx1"/>
                </a:solidFill>
                <a:latin typeface="Calibri" pitchFamily="34" charset="0"/>
                <a:cs typeface="Arial" charset="0"/>
              </a:rPr>
              <a:t>Therapeutic Courts</a:t>
            </a:r>
          </a:p>
        </p:txBody>
      </p:sp>
    </p:spTree>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808400" y="859359"/>
            <a:ext cx="5540299" cy="769441"/>
          </a:xfrm>
          <a:noFill/>
        </p:spPr>
        <p:txBody>
          <a:bodyPr wrap="none" anchor="t">
            <a:spAutoFit/>
          </a:bodyPr>
          <a:lstStyle/>
          <a:p>
            <a:pPr eaLnBrk="1" hangingPunct="1"/>
            <a:r>
              <a:rPr lang="en-US" dirty="0">
                <a:solidFill>
                  <a:schemeClr val="tx1"/>
                </a:solidFill>
                <a:latin typeface="Calibri" pitchFamily="34" charset="0"/>
                <a:cs typeface="Arial" charset="0"/>
              </a:rPr>
              <a:t>Questions &amp; Discussion</a:t>
            </a: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srgbClr val="000000"/>
              </a:solidFill>
            </a:endParaRPr>
          </a:p>
        </p:txBody>
      </p:sp>
      <p:sp>
        <p:nvSpPr>
          <p:cNvPr id="1433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NZ">
              <a:solidFill>
                <a:srgbClr val="000000"/>
              </a:solidFill>
            </a:endParaRPr>
          </a:p>
        </p:txBody>
      </p:sp>
      <p:sp>
        <p:nvSpPr>
          <p:cNvPr id="4" name="TextBox 3"/>
          <p:cNvSpPr txBox="1"/>
          <p:nvPr/>
        </p:nvSpPr>
        <p:spPr>
          <a:xfrm>
            <a:off x="2811864" y="404664"/>
            <a:ext cx="3416320" cy="646331"/>
          </a:xfrm>
          <a:prstGeom prst="rect">
            <a:avLst/>
          </a:prstGeom>
          <a:noFill/>
        </p:spPr>
        <p:txBody>
          <a:bodyPr wrap="none" rtlCol="0">
            <a:spAutoFit/>
          </a:bodyPr>
          <a:lstStyle/>
          <a:p>
            <a:r>
              <a:rPr lang="en-NZ" sz="3600" dirty="0"/>
              <a:t>Session Outline</a:t>
            </a:r>
          </a:p>
        </p:txBody>
      </p:sp>
      <p:graphicFrame>
        <p:nvGraphicFramePr>
          <p:cNvPr id="6" name="Table 5"/>
          <p:cNvGraphicFramePr>
            <a:graphicFrameLocks noGrp="1"/>
          </p:cNvGraphicFramePr>
          <p:nvPr>
            <p:extLst>
              <p:ext uri="{D42A27DB-BD31-4B8C-83A1-F6EECF244321}">
                <p14:modId xmlns:p14="http://schemas.microsoft.com/office/powerpoint/2010/main" val="3449203891"/>
              </p:ext>
            </p:extLst>
          </p:nvPr>
        </p:nvGraphicFramePr>
        <p:xfrm>
          <a:off x="1259632" y="1268760"/>
          <a:ext cx="7416824" cy="4632959"/>
        </p:xfrm>
        <a:graphic>
          <a:graphicData uri="http://schemas.openxmlformats.org/drawingml/2006/table">
            <a:tbl>
              <a:tblPr firstRow="1" bandRow="1">
                <a:tableStyleId>{5C22544A-7EE6-4342-B048-85BDC9FD1C3A}</a:tableStyleId>
              </a:tblPr>
              <a:tblGrid>
                <a:gridCol w="1609705">
                  <a:extLst>
                    <a:ext uri="{9D8B030D-6E8A-4147-A177-3AD203B41FA5}">
                      <a16:colId xmlns:a16="http://schemas.microsoft.com/office/drawing/2014/main" val="20000"/>
                    </a:ext>
                  </a:extLst>
                </a:gridCol>
                <a:gridCol w="5807119">
                  <a:extLst>
                    <a:ext uri="{9D8B030D-6E8A-4147-A177-3AD203B41FA5}">
                      <a16:colId xmlns:a16="http://schemas.microsoft.com/office/drawing/2014/main" val="20001"/>
                    </a:ext>
                  </a:extLst>
                </a:gridCol>
              </a:tblGrid>
              <a:tr h="370840">
                <a:tc>
                  <a:txBody>
                    <a:bodyPr/>
                    <a:lstStyle/>
                    <a:p>
                      <a:pPr algn="ctr">
                        <a:spcAft>
                          <a:spcPts val="0"/>
                        </a:spcAft>
                      </a:pPr>
                      <a:endParaRPr lang="en-NZ" b="0" dirty="0">
                        <a:solidFill>
                          <a:schemeClr val="tx1"/>
                        </a:solidFill>
                      </a:endParaRPr>
                    </a:p>
                    <a:p>
                      <a:pPr algn="ctr">
                        <a:spcAft>
                          <a:spcPts val="0"/>
                        </a:spcAft>
                      </a:pPr>
                      <a:r>
                        <a:rPr lang="en-NZ" b="1" dirty="0">
                          <a:solidFill>
                            <a:schemeClr val="tx1"/>
                          </a:solidFill>
                        </a:rPr>
                        <a:t>Part One </a:t>
                      </a:r>
                    </a:p>
                    <a:p>
                      <a:pPr algn="ctr">
                        <a:spcAft>
                          <a:spcPts val="0"/>
                        </a:spcAft>
                      </a:pPr>
                      <a:r>
                        <a:rPr lang="en-NZ" sz="1600" b="0" dirty="0">
                          <a:solidFill>
                            <a:schemeClr val="tx1"/>
                          </a:solidFill>
                        </a:rPr>
                        <a:t>(10 mins)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NZ" sz="18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800" b="0" dirty="0">
                          <a:solidFill>
                            <a:schemeClr val="tx1"/>
                          </a:solidFill>
                        </a:rPr>
                        <a:t>An</a:t>
                      </a:r>
                      <a:r>
                        <a:rPr lang="en-NZ" sz="1800" b="0" baseline="0" dirty="0">
                          <a:solidFill>
                            <a:schemeClr val="tx1"/>
                          </a:solidFill>
                        </a:rPr>
                        <a:t> </a:t>
                      </a:r>
                      <a:r>
                        <a:rPr lang="en-NZ" sz="1800" b="0" dirty="0">
                          <a:solidFill>
                            <a:schemeClr val="tx1"/>
                          </a:solidFill>
                        </a:rPr>
                        <a:t>outline development of risk  assessment tools from an IPV perspective, and how these tools are used as the basis for safety planning from a community perspective.</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NZ" b="0" dirty="0"/>
                    </a:p>
                    <a:p>
                      <a:pPr marL="0" marR="0" indent="0" algn="ctr" defTabSz="914400" rtl="0" eaLnBrk="1" fontAlgn="auto" latinLnBrk="0" hangingPunct="1">
                        <a:lnSpc>
                          <a:spcPct val="100000"/>
                        </a:lnSpc>
                        <a:spcBef>
                          <a:spcPts val="0"/>
                        </a:spcBef>
                        <a:spcAft>
                          <a:spcPts val="0"/>
                        </a:spcAft>
                        <a:buClrTx/>
                        <a:buSzTx/>
                        <a:buFontTx/>
                        <a:buNone/>
                        <a:tabLst/>
                        <a:defRPr/>
                      </a:pPr>
                      <a:r>
                        <a:rPr lang="en-NZ" b="1" dirty="0"/>
                        <a:t>Part Two </a:t>
                      </a:r>
                    </a:p>
                    <a:p>
                      <a:pPr marL="0" marR="0" indent="0" algn="ctr" defTabSz="914400" rtl="0" eaLnBrk="1" fontAlgn="auto" latinLnBrk="0" hangingPunct="1">
                        <a:lnSpc>
                          <a:spcPct val="100000"/>
                        </a:lnSpc>
                        <a:spcBef>
                          <a:spcPts val="0"/>
                        </a:spcBef>
                        <a:spcAft>
                          <a:spcPts val="0"/>
                        </a:spcAft>
                        <a:buClrTx/>
                        <a:buSzTx/>
                        <a:buFontTx/>
                        <a:buNone/>
                        <a:tabLst/>
                        <a:defRPr/>
                      </a:pPr>
                      <a:r>
                        <a:rPr lang="en-NZ" sz="1600" b="0" kern="1200" dirty="0">
                          <a:solidFill>
                            <a:schemeClr val="tx1"/>
                          </a:solidFill>
                          <a:latin typeface="+mn-lt"/>
                          <a:ea typeface="+mn-ea"/>
                          <a:cs typeface="+mn-cs"/>
                        </a:rPr>
                        <a:t>(25 mins)</a:t>
                      </a:r>
                    </a:p>
                    <a:p>
                      <a:pPr algn="ctr">
                        <a:spcAft>
                          <a:spcPts val="0"/>
                        </a:spcAft>
                      </a:pPr>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NZ" sz="1800"/>
                        <a:t>An</a:t>
                      </a:r>
                      <a:r>
                        <a:rPr lang="en-NZ" sz="1800" baseline="0"/>
                        <a:t> </a:t>
                      </a:r>
                      <a:r>
                        <a:rPr lang="en-NZ" sz="1800"/>
                        <a:t> </a:t>
                      </a:r>
                      <a:r>
                        <a:rPr lang="en-NZ" sz="1800" dirty="0"/>
                        <a:t>outline opportunities for lawyers to consider risk assessment information and how this information may be used to enhance current practice including information sharing between different divisions of the Court.</a:t>
                      </a:r>
                    </a:p>
                    <a:p>
                      <a:pPr>
                        <a:spcAft>
                          <a:spcPts val="0"/>
                        </a:spcAft>
                      </a:pPr>
                      <a:endParaRPr lang="en-NZ"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NZ" b="0" dirty="0"/>
                    </a:p>
                    <a:p>
                      <a:pPr marL="0" marR="0" indent="0" algn="ctr" defTabSz="914400" rtl="0" eaLnBrk="1" fontAlgn="auto" latinLnBrk="0" hangingPunct="1">
                        <a:lnSpc>
                          <a:spcPct val="100000"/>
                        </a:lnSpc>
                        <a:spcBef>
                          <a:spcPts val="0"/>
                        </a:spcBef>
                        <a:spcAft>
                          <a:spcPts val="0"/>
                        </a:spcAft>
                        <a:buClrTx/>
                        <a:buSzTx/>
                        <a:buFontTx/>
                        <a:buNone/>
                        <a:tabLst/>
                        <a:defRPr/>
                      </a:pPr>
                      <a:r>
                        <a:rPr lang="en-NZ" b="1" dirty="0"/>
                        <a:t>Part Three </a:t>
                      </a:r>
                    </a:p>
                    <a:p>
                      <a:pPr marL="0" marR="0" indent="0" algn="ctr" defTabSz="914400" rtl="0" eaLnBrk="1" fontAlgn="auto" latinLnBrk="0" hangingPunct="1">
                        <a:lnSpc>
                          <a:spcPct val="100000"/>
                        </a:lnSpc>
                        <a:spcBef>
                          <a:spcPts val="0"/>
                        </a:spcBef>
                        <a:spcAft>
                          <a:spcPts val="0"/>
                        </a:spcAft>
                        <a:buClrTx/>
                        <a:buSzTx/>
                        <a:buFontTx/>
                        <a:buNone/>
                        <a:tabLst/>
                        <a:defRPr/>
                      </a:pPr>
                      <a:r>
                        <a:rPr lang="en-NZ" sz="1600" b="0" kern="1200" dirty="0">
                          <a:solidFill>
                            <a:schemeClr val="tx1"/>
                          </a:solidFill>
                          <a:latin typeface="+mn-lt"/>
                          <a:ea typeface="+mn-ea"/>
                          <a:cs typeface="+mn-cs"/>
                        </a:rPr>
                        <a:t>(25 </a:t>
                      </a:r>
                      <a:r>
                        <a:rPr lang="en-NZ" sz="1600" b="0" kern="1200" dirty="0" err="1">
                          <a:solidFill>
                            <a:schemeClr val="tx1"/>
                          </a:solidFill>
                          <a:latin typeface="+mn-lt"/>
                          <a:ea typeface="+mn-ea"/>
                          <a:cs typeface="+mn-cs"/>
                        </a:rPr>
                        <a:t>mins</a:t>
                      </a:r>
                      <a:r>
                        <a:rPr lang="en-NZ" sz="1600" b="0" kern="1200" dirty="0">
                          <a:solidFill>
                            <a:schemeClr val="tx1"/>
                          </a:solidFill>
                          <a:latin typeface="+mn-lt"/>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NZ"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NZ" sz="1800" dirty="0"/>
                        <a:t>Open discussion session</a:t>
                      </a:r>
                    </a:p>
                    <a:p>
                      <a:pPr>
                        <a:spcAft>
                          <a:spcPts val="0"/>
                        </a:spcAft>
                      </a:pPr>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411708" y="427311"/>
            <a:ext cx="7048724" cy="769441"/>
          </a:xfrm>
          <a:noFill/>
        </p:spPr>
        <p:txBody>
          <a:bodyPr wrap="none" anchor="t">
            <a:spAutoFit/>
          </a:bodyPr>
          <a:lstStyle/>
          <a:p>
            <a:pPr eaLnBrk="1" hangingPunct="1"/>
            <a:r>
              <a:rPr lang="en-US" dirty="0">
                <a:solidFill>
                  <a:schemeClr val="tx1"/>
                </a:solidFill>
                <a:latin typeface="Calibri" pitchFamily="34" charset="0"/>
                <a:cs typeface="Arial" charset="0"/>
              </a:rPr>
              <a:t>Domestic Violence - Overview</a:t>
            </a:r>
          </a:p>
        </p:txBody>
      </p:sp>
      <p:sp>
        <p:nvSpPr>
          <p:cNvPr id="11" name="Rectangle 3"/>
          <p:cNvSpPr txBox="1">
            <a:spLocks noChangeArrowheads="1"/>
          </p:cNvSpPr>
          <p:nvPr/>
        </p:nvSpPr>
        <p:spPr bwMode="auto">
          <a:xfrm>
            <a:off x="1068388" y="1474440"/>
            <a:ext cx="775176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20000"/>
              </a:spcBef>
              <a:spcAft>
                <a:spcPct val="0"/>
              </a:spcAft>
              <a:buClr>
                <a:schemeClr val="accent1"/>
              </a:buClr>
              <a:buSzPct val="80000"/>
              <a:tabLst/>
              <a:defRPr/>
            </a:pPr>
            <a:r>
              <a:rPr lang="en-US" sz="2400" kern="0" dirty="0">
                <a:latin typeface="Calibri" pitchFamily="34" charset="0"/>
                <a:cs typeface="Arial" charset="0"/>
              </a:rPr>
              <a:t>Usually not a specific statute but rather a general crime.</a:t>
            </a:r>
          </a:p>
          <a:p>
            <a:pPr marL="355600" marR="0" lvl="0" indent="-355600" algn="l" defTabSz="914400" rtl="0" eaLnBrk="1" fontAlgn="base" latinLnBrk="0" hangingPunct="1">
              <a:lnSpc>
                <a:spcPct val="100000"/>
              </a:lnSpc>
              <a:spcBef>
                <a:spcPct val="20000"/>
              </a:spcBef>
              <a:spcAft>
                <a:spcPct val="0"/>
              </a:spcAft>
              <a:buClr>
                <a:schemeClr val="accent1"/>
              </a:buClr>
              <a:buSzPct val="80000"/>
              <a:buFont typeface="Arial" pitchFamily="34" charset="0"/>
              <a:buChar char="•"/>
              <a:tabLst/>
              <a:defRPr/>
            </a:pPr>
            <a:r>
              <a:rPr lang="en-US" sz="2400" kern="0" dirty="0">
                <a:latin typeface="Calibri" pitchFamily="34" charset="0"/>
                <a:cs typeface="Arial" charset="0"/>
              </a:rPr>
              <a:t>Involves power, control and coercion</a:t>
            </a:r>
          </a:p>
          <a:p>
            <a:pPr marL="355600" marR="0" lvl="0" indent="-355600" algn="l" defTabSz="914400" rtl="0" eaLnBrk="1" fontAlgn="base" latinLnBrk="0" hangingPunct="1">
              <a:lnSpc>
                <a:spcPct val="100000"/>
              </a:lnSpc>
              <a:spcBef>
                <a:spcPct val="20000"/>
              </a:spcBef>
              <a:spcAft>
                <a:spcPct val="0"/>
              </a:spcAft>
              <a:buClr>
                <a:schemeClr val="accent1"/>
              </a:buClr>
              <a:buSzPct val="80000"/>
              <a:buFont typeface="Arial" pitchFamily="34" charset="0"/>
              <a:buChar char="•"/>
              <a:tabLst/>
              <a:defRPr/>
            </a:pPr>
            <a:r>
              <a:rPr lang="en-US" sz="2400" kern="0" dirty="0" err="1">
                <a:latin typeface="Calibri" pitchFamily="34" charset="0"/>
                <a:cs typeface="Arial" charset="0"/>
              </a:rPr>
              <a:t>Characterised</a:t>
            </a:r>
            <a:r>
              <a:rPr lang="en-US" sz="2400" kern="0" dirty="0">
                <a:latin typeface="Calibri" pitchFamily="34" charset="0"/>
                <a:cs typeface="Arial" charset="0"/>
              </a:rPr>
              <a:t> by:</a:t>
            </a:r>
          </a:p>
          <a:p>
            <a:pPr marL="812800" lvl="1" indent="-355600" fontAlgn="base">
              <a:spcBef>
                <a:spcPct val="20000"/>
              </a:spcBef>
              <a:spcAft>
                <a:spcPct val="0"/>
              </a:spcAft>
              <a:buClr>
                <a:schemeClr val="accent1"/>
              </a:buClr>
              <a:buSzPct val="80000"/>
              <a:buFont typeface="Arial" pitchFamily="34" charset="0"/>
              <a:buChar char="•"/>
              <a:defRPr/>
            </a:pPr>
            <a:r>
              <a:rPr lang="en-US" sz="2400" kern="0" dirty="0">
                <a:latin typeface="Calibri" pitchFamily="34" charset="0"/>
                <a:cs typeface="Arial" charset="0"/>
              </a:rPr>
              <a:t>Inter=generational dynamics</a:t>
            </a:r>
          </a:p>
          <a:p>
            <a:pPr marL="812800" lvl="1" indent="-355600" fontAlgn="base">
              <a:spcBef>
                <a:spcPct val="20000"/>
              </a:spcBef>
              <a:spcAft>
                <a:spcPct val="0"/>
              </a:spcAft>
              <a:buClr>
                <a:schemeClr val="accent1"/>
              </a:buClr>
              <a:buSzPct val="80000"/>
              <a:buFont typeface="Arial" pitchFamily="34" charset="0"/>
              <a:buChar char="•"/>
              <a:defRPr/>
            </a:pPr>
            <a:r>
              <a:rPr lang="en-US" sz="2400" kern="0" dirty="0">
                <a:latin typeface="Calibri" pitchFamily="34" charset="0"/>
                <a:cs typeface="Arial" charset="0"/>
              </a:rPr>
              <a:t>Repeat </a:t>
            </a:r>
            <a:r>
              <a:rPr lang="en-US" sz="2400" kern="0" dirty="0" err="1">
                <a:latin typeface="Calibri" pitchFamily="34" charset="0"/>
                <a:cs typeface="Arial" charset="0"/>
              </a:rPr>
              <a:t>victimisation</a:t>
            </a:r>
            <a:r>
              <a:rPr lang="en-US" sz="2400" kern="0" dirty="0">
                <a:latin typeface="Calibri" pitchFamily="34" charset="0"/>
                <a:cs typeface="Arial" charset="0"/>
              </a:rPr>
              <a:t> (40% +)</a:t>
            </a:r>
          </a:p>
          <a:p>
            <a:pPr marL="812800" lvl="1" indent="-355600" fontAlgn="base">
              <a:spcBef>
                <a:spcPct val="20000"/>
              </a:spcBef>
              <a:spcAft>
                <a:spcPct val="0"/>
              </a:spcAft>
              <a:buClr>
                <a:schemeClr val="accent1"/>
              </a:buClr>
              <a:buSzPct val="80000"/>
              <a:buFont typeface="Arial" pitchFamily="34" charset="0"/>
              <a:buChar char="•"/>
              <a:defRPr/>
            </a:pPr>
            <a:r>
              <a:rPr lang="en-US" sz="2400" kern="0" dirty="0">
                <a:latin typeface="Calibri" pitchFamily="34" charset="0"/>
                <a:cs typeface="Arial" charset="0"/>
              </a:rPr>
              <a:t>Gendered nature of violence</a:t>
            </a:r>
          </a:p>
          <a:p>
            <a:pPr marL="1270000" lvl="2" indent="-355600" fontAlgn="base">
              <a:spcBef>
                <a:spcPct val="20000"/>
              </a:spcBef>
              <a:spcAft>
                <a:spcPct val="0"/>
              </a:spcAft>
              <a:buClr>
                <a:schemeClr val="accent1"/>
              </a:buClr>
              <a:buSzPct val="80000"/>
              <a:buFont typeface="Arial" pitchFamily="34" charset="0"/>
              <a:buChar char="•"/>
              <a:defRPr/>
            </a:pPr>
            <a:r>
              <a:rPr lang="en-US" sz="2400" kern="0" dirty="0">
                <a:latin typeface="Calibri" pitchFamily="34" charset="0"/>
                <a:cs typeface="Arial" charset="0"/>
              </a:rPr>
              <a:t>Protection order applications</a:t>
            </a:r>
          </a:p>
          <a:p>
            <a:pPr marL="1270000" lvl="2" indent="-355600" fontAlgn="base">
              <a:spcBef>
                <a:spcPct val="20000"/>
              </a:spcBef>
              <a:spcAft>
                <a:spcPct val="0"/>
              </a:spcAft>
              <a:buClr>
                <a:schemeClr val="accent1"/>
              </a:buClr>
              <a:buSzPct val="80000"/>
              <a:buFont typeface="Arial" pitchFamily="34" charset="0"/>
              <a:buChar char="•"/>
              <a:defRPr/>
            </a:pPr>
            <a:r>
              <a:rPr lang="en-US" sz="2400" kern="0" dirty="0" err="1">
                <a:latin typeface="Calibri" pitchFamily="34" charset="0"/>
                <a:cs typeface="Arial" charset="0"/>
              </a:rPr>
              <a:t>Femicide</a:t>
            </a:r>
            <a:r>
              <a:rPr lang="en-US" sz="2400" kern="0" dirty="0">
                <a:latin typeface="Calibri" pitchFamily="34" charset="0"/>
                <a:cs typeface="Arial" charset="0"/>
              </a:rPr>
              <a:t> – suicide dynamics</a:t>
            </a:r>
          </a:p>
          <a:p>
            <a:pPr marL="355600" indent="-355600" fontAlgn="base">
              <a:spcBef>
                <a:spcPct val="20000"/>
              </a:spcBef>
              <a:spcAft>
                <a:spcPct val="0"/>
              </a:spcAft>
              <a:buClr>
                <a:schemeClr val="accent1"/>
              </a:buClr>
              <a:buSzPct val="80000"/>
              <a:buFont typeface="Arial" pitchFamily="34" charset="0"/>
              <a:buChar char="•"/>
            </a:pPr>
            <a:r>
              <a:rPr kumimoji="0" lang="en-US" sz="2400" b="0" i="0" u="none" strike="noStrike" kern="0" cap="none" spc="0" normalizeH="0" baseline="0" noProof="0" dirty="0">
                <a:ln>
                  <a:noFill/>
                </a:ln>
                <a:solidFill>
                  <a:schemeClr val="tx1"/>
                </a:solidFill>
                <a:effectLst/>
                <a:uLnTx/>
                <a:uFillTx/>
                <a:latin typeface="Calibri" pitchFamily="34" charset="0"/>
                <a:ea typeface="+mn-ea"/>
                <a:cs typeface="Arial" charset="0"/>
              </a:rPr>
              <a:t>Strong correlation between IPV and CAN </a:t>
            </a:r>
          </a:p>
          <a:p>
            <a:pPr marL="812800" lvl="1" indent="-355600" fontAlgn="base">
              <a:spcBef>
                <a:spcPct val="20000"/>
              </a:spcBef>
              <a:spcAft>
                <a:spcPct val="0"/>
              </a:spcAft>
              <a:buClr>
                <a:schemeClr val="accent1"/>
              </a:buClr>
              <a:buSzPct val="80000"/>
              <a:buFont typeface="Arial" pitchFamily="34" charset="0"/>
              <a:buChar char="•"/>
            </a:pPr>
            <a:r>
              <a:rPr lang="en-US" sz="2400" kern="0" dirty="0">
                <a:latin typeface="Calibri" pitchFamily="34" charset="0"/>
                <a:cs typeface="Arial" charset="0"/>
              </a:rPr>
              <a:t>	Where there is IPV there is a 70 chance of CAN (and vice versa)</a:t>
            </a: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580523" y="427311"/>
            <a:ext cx="3935693" cy="769441"/>
          </a:xfrm>
          <a:noFill/>
        </p:spPr>
        <p:txBody>
          <a:bodyPr wrap="none" anchor="t">
            <a:spAutoFit/>
          </a:bodyPr>
          <a:lstStyle/>
          <a:p>
            <a:pPr eaLnBrk="1" hangingPunct="1"/>
            <a:r>
              <a:rPr lang="en-US" dirty="0">
                <a:solidFill>
                  <a:schemeClr val="tx1"/>
                </a:solidFill>
                <a:latin typeface="Calibri" pitchFamily="34" charset="0"/>
                <a:cs typeface="Arial" charset="0"/>
              </a:rPr>
              <a:t>Risk Assessment</a:t>
            </a:r>
          </a:p>
        </p:txBody>
      </p:sp>
      <p:sp>
        <p:nvSpPr>
          <p:cNvPr id="47107" name="Oval 4"/>
          <p:cNvSpPr>
            <a:spLocks noChangeArrowheads="1"/>
          </p:cNvSpPr>
          <p:nvPr/>
        </p:nvSpPr>
        <p:spPr bwMode="auto">
          <a:xfrm>
            <a:off x="2339975" y="2849563"/>
            <a:ext cx="2971800" cy="2667000"/>
          </a:xfrm>
          <a:prstGeom prst="ellipse">
            <a:avLst/>
          </a:prstGeom>
          <a:solidFill>
            <a:schemeClr val="accent1">
              <a:alpha val="0"/>
            </a:schemeClr>
          </a:solidFill>
          <a:ln w="38100">
            <a:solidFill>
              <a:schemeClr val="tx1"/>
            </a:solidFill>
            <a:round/>
            <a:headEnd/>
            <a:tailEnd/>
          </a:ln>
        </p:spPr>
        <p:txBody>
          <a:bodyPr wrap="none" anchor="ctr"/>
          <a:lstStyle/>
          <a:p>
            <a:endParaRPr lang="en-NZ"/>
          </a:p>
        </p:txBody>
      </p:sp>
      <p:sp>
        <p:nvSpPr>
          <p:cNvPr id="47108" name="Oval 5"/>
          <p:cNvSpPr>
            <a:spLocks noChangeArrowheads="1"/>
          </p:cNvSpPr>
          <p:nvPr/>
        </p:nvSpPr>
        <p:spPr bwMode="auto">
          <a:xfrm>
            <a:off x="4321175" y="2925763"/>
            <a:ext cx="2971800" cy="2590800"/>
          </a:xfrm>
          <a:prstGeom prst="ellipse">
            <a:avLst/>
          </a:prstGeom>
          <a:solidFill>
            <a:schemeClr val="accent1">
              <a:alpha val="0"/>
            </a:schemeClr>
          </a:solidFill>
          <a:ln w="38100">
            <a:solidFill>
              <a:schemeClr val="tx1"/>
            </a:solidFill>
            <a:round/>
            <a:headEnd/>
            <a:tailEnd/>
          </a:ln>
        </p:spPr>
        <p:txBody>
          <a:bodyPr wrap="none" anchor="ctr"/>
          <a:lstStyle/>
          <a:p>
            <a:endParaRPr lang="en-NZ"/>
          </a:p>
        </p:txBody>
      </p:sp>
      <p:sp>
        <p:nvSpPr>
          <p:cNvPr id="47109" name="Oval 6"/>
          <p:cNvSpPr>
            <a:spLocks noChangeArrowheads="1"/>
          </p:cNvSpPr>
          <p:nvPr/>
        </p:nvSpPr>
        <p:spPr bwMode="auto">
          <a:xfrm>
            <a:off x="3405188" y="1844675"/>
            <a:ext cx="2819400" cy="2590800"/>
          </a:xfrm>
          <a:prstGeom prst="ellipse">
            <a:avLst/>
          </a:prstGeom>
          <a:solidFill>
            <a:schemeClr val="accent1">
              <a:alpha val="0"/>
            </a:schemeClr>
          </a:solidFill>
          <a:ln w="38100">
            <a:solidFill>
              <a:schemeClr val="tx1"/>
            </a:solidFill>
            <a:round/>
            <a:headEnd/>
            <a:tailEnd/>
          </a:ln>
        </p:spPr>
        <p:txBody>
          <a:bodyPr wrap="none" anchor="ctr"/>
          <a:lstStyle/>
          <a:p>
            <a:pPr algn="ctr"/>
            <a:endParaRPr lang="en-NZ" sz="2400">
              <a:latin typeface="Times New Roman" pitchFamily="18" charset="0"/>
              <a:cs typeface="Arial" charset="0"/>
            </a:endParaRPr>
          </a:p>
        </p:txBody>
      </p:sp>
      <p:sp>
        <p:nvSpPr>
          <p:cNvPr id="47110" name="Line 7"/>
          <p:cNvSpPr>
            <a:spLocks noChangeShapeType="1"/>
          </p:cNvSpPr>
          <p:nvPr/>
        </p:nvSpPr>
        <p:spPr bwMode="auto">
          <a:xfrm flipV="1">
            <a:off x="4321175" y="4449763"/>
            <a:ext cx="0" cy="76200"/>
          </a:xfrm>
          <a:prstGeom prst="line">
            <a:avLst/>
          </a:prstGeom>
          <a:noFill/>
          <a:ln w="9525">
            <a:solidFill>
              <a:schemeClr val="tx1"/>
            </a:solidFill>
            <a:round/>
            <a:headEnd/>
            <a:tailEnd/>
          </a:ln>
        </p:spPr>
        <p:txBody>
          <a:bodyPr wrap="none"/>
          <a:lstStyle/>
          <a:p>
            <a:endParaRPr lang="en-NZ"/>
          </a:p>
        </p:txBody>
      </p:sp>
      <p:sp>
        <p:nvSpPr>
          <p:cNvPr id="47111" name="Text Box 8"/>
          <p:cNvSpPr txBox="1">
            <a:spLocks noChangeArrowheads="1"/>
          </p:cNvSpPr>
          <p:nvPr/>
        </p:nvSpPr>
        <p:spPr bwMode="auto">
          <a:xfrm>
            <a:off x="2416175" y="4068763"/>
            <a:ext cx="1524000" cy="641350"/>
          </a:xfrm>
          <a:prstGeom prst="rect">
            <a:avLst/>
          </a:prstGeom>
          <a:noFill/>
          <a:ln w="9525">
            <a:noFill/>
            <a:miter lim="800000"/>
            <a:headEnd/>
            <a:tailEnd/>
          </a:ln>
        </p:spPr>
        <p:txBody>
          <a:bodyPr>
            <a:spAutoFit/>
          </a:bodyPr>
          <a:lstStyle/>
          <a:p>
            <a:pPr algn="ctr">
              <a:spcBef>
                <a:spcPct val="50000"/>
              </a:spcBef>
            </a:pPr>
            <a:r>
              <a:rPr lang="en-US" dirty="0">
                <a:cs typeface="Arial" charset="0"/>
              </a:rPr>
              <a:t>Risk Assessment</a:t>
            </a:r>
          </a:p>
        </p:txBody>
      </p:sp>
      <p:sp>
        <p:nvSpPr>
          <p:cNvPr id="47112" name="Text Box 9"/>
          <p:cNvSpPr txBox="1">
            <a:spLocks noChangeArrowheads="1"/>
          </p:cNvSpPr>
          <p:nvPr/>
        </p:nvSpPr>
        <p:spPr bwMode="auto">
          <a:xfrm>
            <a:off x="5292080" y="4525963"/>
            <a:ext cx="1628105" cy="646331"/>
          </a:xfrm>
          <a:prstGeom prst="rect">
            <a:avLst/>
          </a:prstGeom>
          <a:noFill/>
          <a:ln w="9525">
            <a:noFill/>
            <a:miter lim="800000"/>
            <a:headEnd/>
            <a:tailEnd/>
          </a:ln>
        </p:spPr>
        <p:txBody>
          <a:bodyPr wrap="square">
            <a:spAutoFit/>
          </a:bodyPr>
          <a:lstStyle/>
          <a:p>
            <a:pPr algn="ctr">
              <a:spcBef>
                <a:spcPct val="50000"/>
              </a:spcBef>
            </a:pPr>
            <a:r>
              <a:rPr lang="en-US" b="1" dirty="0">
                <a:solidFill>
                  <a:srgbClr val="FF0000"/>
                </a:solidFill>
                <a:cs typeface="Arial" charset="0"/>
              </a:rPr>
              <a:t>Safety Assessment</a:t>
            </a:r>
          </a:p>
        </p:txBody>
      </p:sp>
      <p:sp>
        <p:nvSpPr>
          <p:cNvPr id="47113" name="Text Box 10"/>
          <p:cNvSpPr txBox="1">
            <a:spLocks noChangeArrowheads="1"/>
          </p:cNvSpPr>
          <p:nvPr/>
        </p:nvSpPr>
        <p:spPr bwMode="auto">
          <a:xfrm>
            <a:off x="4092575" y="2124075"/>
            <a:ext cx="1524000" cy="641350"/>
          </a:xfrm>
          <a:prstGeom prst="rect">
            <a:avLst/>
          </a:prstGeom>
          <a:noFill/>
          <a:ln w="9525">
            <a:noFill/>
            <a:miter lim="800000"/>
            <a:headEnd/>
            <a:tailEnd/>
          </a:ln>
        </p:spPr>
        <p:txBody>
          <a:bodyPr>
            <a:spAutoFit/>
          </a:bodyPr>
          <a:lstStyle/>
          <a:p>
            <a:pPr algn="ctr"/>
            <a:r>
              <a:rPr lang="en-US" dirty="0">
                <a:cs typeface="Arial" charset="0"/>
              </a:rPr>
              <a:t>Lethality Assessment</a:t>
            </a: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NZ"/>
          </a:p>
        </p:txBody>
      </p:sp>
      <p:sp>
        <p:nvSpPr>
          <p:cNvPr id="48131"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NZ"/>
          </a:p>
        </p:txBody>
      </p:sp>
      <p:sp>
        <p:nvSpPr>
          <p:cNvPr id="48132" name="Text Box 4"/>
          <p:cNvSpPr txBox="1">
            <a:spLocks noChangeArrowheads="1"/>
          </p:cNvSpPr>
          <p:nvPr/>
        </p:nvSpPr>
        <p:spPr bwMode="auto">
          <a:xfrm>
            <a:off x="3235325" y="173038"/>
            <a:ext cx="2651125" cy="762000"/>
          </a:xfrm>
          <a:prstGeom prst="rect">
            <a:avLst/>
          </a:prstGeom>
          <a:noFill/>
          <a:ln w="9525" algn="ctr">
            <a:noFill/>
            <a:miter lim="800000"/>
            <a:headEnd/>
            <a:tailEnd/>
          </a:ln>
        </p:spPr>
        <p:txBody>
          <a:bodyPr wrap="none">
            <a:spAutoFit/>
          </a:bodyPr>
          <a:lstStyle/>
          <a:p>
            <a:r>
              <a:rPr lang="en-NZ" sz="4400">
                <a:latin typeface="Calibri" pitchFamily="34" charset="0"/>
                <a:cs typeface="Arial" charset="0"/>
              </a:rPr>
              <a:t>Definitions</a:t>
            </a:r>
          </a:p>
        </p:txBody>
      </p:sp>
      <p:sp>
        <p:nvSpPr>
          <p:cNvPr id="48133" name="Rectangle 5"/>
          <p:cNvSpPr>
            <a:spLocks noChangeArrowheads="1"/>
          </p:cNvSpPr>
          <p:nvPr/>
        </p:nvSpPr>
        <p:spPr bwMode="auto">
          <a:xfrm>
            <a:off x="1066800" y="1293813"/>
            <a:ext cx="7416800" cy="3743325"/>
          </a:xfrm>
          <a:prstGeom prst="rect">
            <a:avLst/>
          </a:prstGeom>
          <a:noFill/>
          <a:ln w="9525">
            <a:noFill/>
            <a:miter lim="800000"/>
            <a:headEnd/>
            <a:tailEnd/>
          </a:ln>
        </p:spPr>
        <p:txBody>
          <a:bodyPr>
            <a:spAutoFit/>
          </a:bodyPr>
          <a:lstStyle/>
          <a:p>
            <a:r>
              <a:rPr lang="en-US" sz="2400" dirty="0">
                <a:latin typeface="Calibri" pitchFamily="34" charset="0"/>
              </a:rPr>
              <a:t>Risk assessment is defined as …</a:t>
            </a:r>
          </a:p>
          <a:p>
            <a:endParaRPr lang="en-US" sz="2400" dirty="0">
              <a:latin typeface="Calibri" pitchFamily="34" charset="0"/>
            </a:endParaRPr>
          </a:p>
          <a:p>
            <a:r>
              <a:rPr lang="en-US" sz="2400" dirty="0">
                <a:latin typeface="Calibri" pitchFamily="34" charset="0"/>
              </a:rPr>
              <a:t>“The </a:t>
            </a:r>
            <a:r>
              <a:rPr lang="en-US" sz="2400" u="sng" dirty="0">
                <a:latin typeface="Calibri" pitchFamily="34" charset="0"/>
              </a:rPr>
              <a:t>formal application of instruments</a:t>
            </a:r>
            <a:r>
              <a:rPr lang="en-US" sz="2400" dirty="0">
                <a:latin typeface="Calibri" pitchFamily="34" charset="0"/>
              </a:rPr>
              <a:t> to assess the likelihood that intimate partner violence will be repeated and escalated.  The term is synonymous with dangerousness assessment and encompasses lethality assessment, the use of instruments specifically developed </a:t>
            </a:r>
            <a:r>
              <a:rPr lang="en-US" sz="2400" u="sng" dirty="0">
                <a:latin typeface="Calibri" pitchFamily="34" charset="0"/>
              </a:rPr>
              <a:t>to identify potentially lethal situations</a:t>
            </a:r>
            <a:r>
              <a:rPr lang="en-US" sz="2400" dirty="0">
                <a:latin typeface="Calibri" pitchFamily="34" charset="0"/>
              </a:rPr>
              <a:t>.”</a:t>
            </a:r>
          </a:p>
          <a:p>
            <a:endParaRPr lang="en-US" sz="2400" dirty="0">
              <a:latin typeface="Calibri" pitchFamily="34" charset="0"/>
            </a:endParaRPr>
          </a:p>
          <a:p>
            <a:r>
              <a:rPr lang="en-US" sz="2400" dirty="0"/>
              <a:t>					</a:t>
            </a:r>
            <a:r>
              <a:rPr lang="en-US" sz="1600" dirty="0">
                <a:latin typeface="Calibri" pitchFamily="34" charset="0"/>
              </a:rPr>
              <a:t>Roehl &amp; </a:t>
            </a:r>
            <a:r>
              <a:rPr lang="en-US" sz="1600" dirty="0" err="1">
                <a:latin typeface="Calibri" pitchFamily="34" charset="0"/>
              </a:rPr>
              <a:t>Guertin</a:t>
            </a:r>
            <a:r>
              <a:rPr lang="en-US" sz="1600" dirty="0">
                <a:latin typeface="Calibri" pitchFamily="34" charset="0"/>
              </a:rPr>
              <a:t>, 2000, p.171</a:t>
            </a: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538538" y="155575"/>
            <a:ext cx="2041525" cy="762000"/>
          </a:xfrm>
          <a:noFill/>
        </p:spPr>
        <p:txBody>
          <a:bodyPr wrap="none" anchor="t">
            <a:spAutoFit/>
          </a:bodyPr>
          <a:lstStyle/>
          <a:p>
            <a:pPr eaLnBrk="1" hangingPunct="1"/>
            <a:r>
              <a:rPr lang="en-US">
                <a:solidFill>
                  <a:schemeClr val="tx1"/>
                </a:solidFill>
                <a:latin typeface="Calibri" pitchFamily="34" charset="0"/>
                <a:cs typeface="Arial" charset="0"/>
              </a:rPr>
              <a:t>Benefits</a:t>
            </a:r>
          </a:p>
        </p:txBody>
      </p:sp>
      <p:sp>
        <p:nvSpPr>
          <p:cNvPr id="52227" name="Rectangle 3"/>
          <p:cNvSpPr>
            <a:spLocks noGrp="1" noChangeArrowheads="1"/>
          </p:cNvSpPr>
          <p:nvPr>
            <p:ph type="body" idx="1"/>
          </p:nvPr>
        </p:nvSpPr>
        <p:spPr>
          <a:xfrm>
            <a:off x="1068388" y="1284288"/>
            <a:ext cx="7751762" cy="4114800"/>
          </a:xfrm>
          <a:noFill/>
        </p:spPr>
        <p:txBody>
          <a:bodyPr/>
          <a:lstStyle/>
          <a:p>
            <a:pPr marL="0" indent="0" eaLnBrk="1" hangingPunct="1">
              <a:buFont typeface="Wingdings" pitchFamily="2" charset="2"/>
              <a:buNone/>
            </a:pPr>
            <a:r>
              <a:rPr lang="en-US" sz="2400" dirty="0">
                <a:latin typeface="Calibri" pitchFamily="34" charset="0"/>
                <a:cs typeface="Arial" charset="0"/>
              </a:rPr>
              <a:t>The benefits in using risk assessment have been identified …</a:t>
            </a:r>
          </a:p>
          <a:p>
            <a:pPr marL="0" indent="0" eaLnBrk="1" hangingPunct="1">
              <a:buFont typeface="Wingdings" pitchFamily="2" charset="2"/>
              <a:buNone/>
            </a:pPr>
            <a:endParaRPr lang="en-US" sz="2400" dirty="0">
              <a:latin typeface="Calibri" pitchFamily="34" charset="0"/>
              <a:cs typeface="Arial" charset="0"/>
            </a:endParaRPr>
          </a:p>
          <a:p>
            <a:pPr marL="0" indent="0" eaLnBrk="1" hangingPunct="1">
              <a:buClr>
                <a:schemeClr val="tx1"/>
              </a:buClr>
              <a:buSzTx/>
              <a:buFont typeface="Wingdings" pitchFamily="2" charset="2"/>
              <a:buChar char="§"/>
            </a:pPr>
            <a:r>
              <a:rPr lang="en-US" sz="2400" dirty="0"/>
              <a:t>  </a:t>
            </a:r>
            <a:r>
              <a:rPr lang="en-US" sz="2400" dirty="0">
                <a:latin typeface="Calibri" pitchFamily="34" charset="0"/>
              </a:rPr>
              <a:t>To assist women and domestic violence workers develop</a:t>
            </a:r>
          </a:p>
          <a:p>
            <a:pPr marL="0" indent="0" eaLnBrk="1" hangingPunct="1">
              <a:spcBef>
                <a:spcPct val="0"/>
              </a:spcBef>
              <a:buClr>
                <a:schemeClr val="tx1"/>
              </a:buClr>
              <a:buSzTx/>
              <a:buFont typeface="Wingdings" pitchFamily="2" charset="2"/>
              <a:buNone/>
            </a:pPr>
            <a:r>
              <a:rPr lang="en-US" sz="2400" dirty="0">
                <a:latin typeface="Calibri" pitchFamily="34" charset="0"/>
              </a:rPr>
              <a:t>    more effective </a:t>
            </a:r>
            <a:r>
              <a:rPr lang="en-US" sz="2400" b="1" dirty="0">
                <a:latin typeface="Calibri" pitchFamily="34" charset="0"/>
              </a:rPr>
              <a:t>safety plans</a:t>
            </a:r>
            <a:r>
              <a:rPr lang="en-US" sz="2400" dirty="0">
                <a:latin typeface="Calibri" pitchFamily="34" charset="0"/>
              </a:rPr>
              <a:t>.</a:t>
            </a:r>
          </a:p>
          <a:p>
            <a:pPr marL="0" indent="0" eaLnBrk="1" hangingPunct="1">
              <a:spcBef>
                <a:spcPct val="0"/>
              </a:spcBef>
              <a:buClr>
                <a:schemeClr val="tx1"/>
              </a:buClr>
              <a:buSzTx/>
              <a:buFont typeface="Wingdings" pitchFamily="2" charset="2"/>
              <a:buChar char="§"/>
            </a:pPr>
            <a:r>
              <a:rPr lang="en-US" sz="2400" dirty="0">
                <a:latin typeface="Calibri" pitchFamily="34" charset="0"/>
              </a:rPr>
              <a:t>  To assist perpetrator programmes to select the </a:t>
            </a:r>
            <a:r>
              <a:rPr lang="en-US" sz="2400" b="1" dirty="0">
                <a:latin typeface="Calibri" pitchFamily="34" charset="0"/>
              </a:rPr>
              <a:t>amount </a:t>
            </a:r>
          </a:p>
          <a:p>
            <a:pPr marL="0" indent="0" eaLnBrk="1" hangingPunct="1">
              <a:spcBef>
                <a:spcPct val="0"/>
              </a:spcBef>
              <a:buClr>
                <a:schemeClr val="tx1"/>
              </a:buClr>
              <a:buSzTx/>
              <a:buFont typeface="Wingdings" pitchFamily="2" charset="2"/>
              <a:buNone/>
            </a:pPr>
            <a:r>
              <a:rPr lang="en-US" sz="2400" b="1" dirty="0">
                <a:latin typeface="Calibri" pitchFamily="34" charset="0"/>
              </a:rPr>
              <a:t>    and type of treatment</a:t>
            </a:r>
            <a:r>
              <a:rPr lang="en-US" sz="2400" dirty="0">
                <a:latin typeface="Calibri" pitchFamily="34" charset="0"/>
              </a:rPr>
              <a:t>.</a:t>
            </a:r>
          </a:p>
          <a:p>
            <a:pPr marL="0" indent="0" eaLnBrk="1" hangingPunct="1">
              <a:spcBef>
                <a:spcPct val="0"/>
              </a:spcBef>
              <a:buClr>
                <a:schemeClr val="tx1"/>
              </a:buClr>
              <a:buSzTx/>
              <a:buFont typeface="Wingdings" pitchFamily="2" charset="2"/>
              <a:buChar char="§"/>
            </a:pPr>
            <a:r>
              <a:rPr lang="en-US" sz="2400" dirty="0">
                <a:latin typeface="Calibri" pitchFamily="34" charset="0"/>
              </a:rPr>
              <a:t>  To assist the criminal justice system to identify which </a:t>
            </a:r>
          </a:p>
          <a:p>
            <a:pPr marL="0" indent="0" eaLnBrk="1" hangingPunct="1">
              <a:spcBef>
                <a:spcPct val="0"/>
              </a:spcBef>
              <a:buClr>
                <a:schemeClr val="tx1"/>
              </a:buClr>
              <a:buSzTx/>
              <a:buFont typeface="Wingdings" pitchFamily="2" charset="2"/>
              <a:buNone/>
            </a:pPr>
            <a:r>
              <a:rPr lang="en-US" sz="2400" b="1" dirty="0">
                <a:latin typeface="Calibri" pitchFamily="34" charset="0"/>
              </a:rPr>
              <a:t>    offenders need closer supervision</a:t>
            </a:r>
            <a:r>
              <a:rPr lang="en-US" sz="2400" dirty="0">
                <a:latin typeface="Calibri" pitchFamily="34" charset="0"/>
              </a:rPr>
              <a:t>.</a:t>
            </a:r>
          </a:p>
          <a:p>
            <a:pPr marL="0" indent="0" eaLnBrk="1" hangingPunct="1">
              <a:spcBef>
                <a:spcPct val="0"/>
              </a:spcBef>
              <a:buClr>
                <a:schemeClr val="tx1"/>
              </a:buClr>
              <a:buSzTx/>
              <a:buFont typeface="Wingdings" pitchFamily="2" charset="2"/>
              <a:buChar char="§"/>
            </a:pPr>
            <a:r>
              <a:rPr lang="en-US" sz="2400" dirty="0">
                <a:latin typeface="Calibri" pitchFamily="34" charset="0"/>
              </a:rPr>
              <a:t>  As a </a:t>
            </a:r>
            <a:r>
              <a:rPr lang="en-US" sz="2400" b="1" dirty="0">
                <a:latin typeface="Calibri" pitchFamily="34" charset="0"/>
              </a:rPr>
              <a:t>tool for education</a:t>
            </a:r>
            <a:r>
              <a:rPr lang="en-US" sz="2400" dirty="0">
                <a:latin typeface="Calibri" pitchFamily="34" charset="0"/>
              </a:rPr>
              <a:t> service providers about domestic</a:t>
            </a:r>
          </a:p>
          <a:p>
            <a:pPr marL="0" indent="0" eaLnBrk="1" hangingPunct="1">
              <a:spcBef>
                <a:spcPct val="0"/>
              </a:spcBef>
              <a:buClr>
                <a:schemeClr val="tx1"/>
              </a:buClr>
              <a:buSzTx/>
              <a:buFont typeface="Wingdings" pitchFamily="2" charset="2"/>
              <a:buNone/>
            </a:pPr>
            <a:r>
              <a:rPr lang="en-US" sz="2400" dirty="0">
                <a:latin typeface="Calibri" pitchFamily="34" charset="0"/>
              </a:rPr>
              <a:t>    violence.</a:t>
            </a:r>
          </a:p>
          <a:p>
            <a:pPr marL="0" indent="0" eaLnBrk="1" hangingPunct="1">
              <a:spcBef>
                <a:spcPct val="0"/>
              </a:spcBef>
              <a:buClr>
                <a:schemeClr val="tx1"/>
              </a:buClr>
              <a:buSzTx/>
              <a:buFont typeface="Wingdings" pitchFamily="2" charset="2"/>
              <a:buChar char="§"/>
            </a:pPr>
            <a:r>
              <a:rPr lang="en-US" sz="2400" dirty="0">
                <a:latin typeface="Calibri" pitchFamily="34" charset="0"/>
              </a:rPr>
              <a:t>  By providing a </a:t>
            </a:r>
            <a:r>
              <a:rPr lang="en-US" sz="2400" b="1" dirty="0">
                <a:latin typeface="Calibri" pitchFamily="34" charset="0"/>
              </a:rPr>
              <a:t>shared language</a:t>
            </a:r>
            <a:r>
              <a:rPr lang="en-US" sz="2400" dirty="0">
                <a:latin typeface="Calibri" pitchFamily="34" charset="0"/>
              </a:rPr>
              <a:t> across a range of agencies.</a:t>
            </a: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7"/>
          <p:cNvSpPr txBox="1">
            <a:spLocks noChangeArrowheads="1"/>
          </p:cNvSpPr>
          <p:nvPr/>
        </p:nvSpPr>
        <p:spPr bwMode="auto">
          <a:xfrm>
            <a:off x="3006725" y="165100"/>
            <a:ext cx="3103563" cy="762000"/>
          </a:xfrm>
          <a:prstGeom prst="rect">
            <a:avLst/>
          </a:prstGeom>
          <a:noFill/>
          <a:ln w="9525">
            <a:noFill/>
            <a:miter lim="800000"/>
            <a:headEnd/>
            <a:tailEnd/>
          </a:ln>
        </p:spPr>
        <p:txBody>
          <a:bodyPr wrap="none">
            <a:spAutoFit/>
          </a:bodyPr>
          <a:lstStyle/>
          <a:p>
            <a:r>
              <a:rPr lang="en-NZ" sz="4400">
                <a:latin typeface="Calibri" pitchFamily="34" charset="0"/>
                <a:cs typeface="Arial" charset="0"/>
              </a:rPr>
              <a:t>Risk Markers</a:t>
            </a:r>
          </a:p>
        </p:txBody>
      </p:sp>
      <p:graphicFrame>
        <p:nvGraphicFramePr>
          <p:cNvPr id="440323" name="Group 3"/>
          <p:cNvGraphicFramePr>
            <a:graphicFrameLocks noGrp="1"/>
          </p:cNvGraphicFramePr>
          <p:nvPr/>
        </p:nvGraphicFramePr>
        <p:xfrm>
          <a:off x="1223963" y="1592263"/>
          <a:ext cx="7369175" cy="1188720"/>
        </p:xfrm>
        <a:graphic>
          <a:graphicData uri="http://schemas.openxmlformats.org/drawingml/2006/table">
            <a:tbl>
              <a:tblPr/>
              <a:tblGrid>
                <a:gridCol w="3684587">
                  <a:extLst>
                    <a:ext uri="{9D8B030D-6E8A-4147-A177-3AD203B41FA5}">
                      <a16:colId xmlns:a16="http://schemas.microsoft.com/office/drawing/2014/main" val="20000"/>
                    </a:ext>
                  </a:extLst>
                </a:gridCol>
                <a:gridCol w="3684588">
                  <a:extLst>
                    <a:ext uri="{9D8B030D-6E8A-4147-A177-3AD203B41FA5}">
                      <a16:colId xmlns:a16="http://schemas.microsoft.com/office/drawing/2014/main" val="20001"/>
                    </a:ext>
                  </a:extLst>
                </a:gridCol>
              </a:tblGrid>
              <a:tr h="3413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History of assault</a:t>
                      </a:r>
                      <a:endParaRPr kumimoji="0" lang="en-NZ" sz="20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Stability of relationships</a:t>
                      </a:r>
                      <a:endParaRPr kumimoji="0" lang="en-NZ"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Motivation for treatment</a:t>
                      </a:r>
                      <a:endParaRPr kumimoji="0" lang="en-NZ" sz="20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Childhood abuse</a:t>
                      </a:r>
                      <a:endParaRPr kumimoji="0" lang="en-NZ"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13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Stability of employment</a:t>
                      </a:r>
                      <a:endParaRPr kumimoji="0" lang="en-NZ" sz="20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Attitudes to women</a:t>
                      </a:r>
                      <a:endParaRPr kumimoji="0" lang="en-NZ" sz="20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440337" name="Group 17"/>
          <p:cNvGraphicFramePr>
            <a:graphicFrameLocks noGrp="1"/>
          </p:cNvGraphicFramePr>
          <p:nvPr/>
        </p:nvGraphicFramePr>
        <p:xfrm>
          <a:off x="1258888" y="3521075"/>
          <a:ext cx="7296150" cy="2776222"/>
        </p:xfrm>
        <a:graphic>
          <a:graphicData uri="http://schemas.openxmlformats.org/drawingml/2006/table">
            <a:tbl>
              <a:tblPr/>
              <a:tblGrid>
                <a:gridCol w="3648075">
                  <a:extLst>
                    <a:ext uri="{9D8B030D-6E8A-4147-A177-3AD203B41FA5}">
                      <a16:colId xmlns:a16="http://schemas.microsoft.com/office/drawing/2014/main" val="20000"/>
                    </a:ext>
                  </a:extLst>
                </a:gridCol>
                <a:gridCol w="3648075">
                  <a:extLst>
                    <a:ext uri="{9D8B030D-6E8A-4147-A177-3AD203B41FA5}">
                      <a16:colId xmlns:a16="http://schemas.microsoft.com/office/drawing/2014/main" val="20001"/>
                    </a:ext>
                  </a:extLst>
                </a:gridCol>
              </a:tblGrid>
              <a:tr h="3429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Homicide/suicide threats</a:t>
                      </a:r>
                      <a:endParaRPr kumimoji="0" lang="en-NZ" sz="20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Homicide/suicide fantasies</a:t>
                      </a:r>
                      <a:endParaRPr kumimoji="0" lang="en-NZ"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Access to weapons</a:t>
                      </a:r>
                      <a:endParaRPr kumimoji="0" lang="en-NZ" sz="20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Displaying ‘ownership’</a:t>
                      </a:r>
                      <a:endParaRPr kumimoji="0" lang="en-NZ"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38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Displaying dependence</a:t>
                      </a:r>
                      <a:endParaRPr kumimoji="0" lang="en-NZ" sz="20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Being separated</a:t>
                      </a:r>
                      <a:endParaRPr kumimoji="0" lang="en-NZ"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38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Access to potential victims</a:t>
                      </a:r>
                      <a:endParaRPr kumimoji="0" lang="en-NZ" sz="20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Being depressed</a:t>
                      </a:r>
                      <a:endParaRPr kumimoji="0" lang="en-NZ"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Escalation of recklessness  </a:t>
                      </a:r>
                      <a:endParaRPr kumimoji="0" lang="en-NZ" sz="20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Hostage taking</a:t>
                      </a:r>
                      <a:endParaRPr kumimoji="0" lang="en-NZ"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3863">
                <a:tc>
                  <a:txBody>
                    <a:bodyPr/>
                    <a:lstStyle/>
                    <a:p>
                      <a:pPr marL="0" marR="0" lvl="0" indent="0" algn="l" defTabSz="914400" rtl="0" eaLnBrk="1" fontAlgn="base" latinLnBrk="0" hangingPunct="1">
                        <a:lnSpc>
                          <a:spcPct val="75000"/>
                        </a:lnSpc>
                        <a:spcBef>
                          <a:spcPct val="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Victim having contacted law enforcement</a:t>
                      </a:r>
                      <a:r>
                        <a:rPr kumimoji="0" lang="en-NZ" sz="2800" b="0" i="0" u="none" strike="noStrike" cap="none" normalizeH="0" baseline="0">
                          <a:ln>
                            <a:noFill/>
                          </a:ln>
                          <a:solidFill>
                            <a:schemeClr val="tx1"/>
                          </a:solidFill>
                          <a:effectLst/>
                          <a:latin typeface="Calibri"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NZ" sz="2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3288" name="Rectangle 40"/>
          <p:cNvSpPr>
            <a:spLocks noChangeArrowheads="1"/>
          </p:cNvSpPr>
          <p:nvPr/>
        </p:nvSpPr>
        <p:spPr bwMode="auto">
          <a:xfrm>
            <a:off x="1020763" y="1125538"/>
            <a:ext cx="6215062" cy="366712"/>
          </a:xfrm>
          <a:prstGeom prst="rect">
            <a:avLst/>
          </a:prstGeom>
          <a:noFill/>
          <a:ln w="9525">
            <a:noFill/>
            <a:miter lim="800000"/>
            <a:headEnd/>
            <a:tailEnd/>
          </a:ln>
        </p:spPr>
        <p:txBody>
          <a:bodyPr wrap="none" anchor="ctr">
            <a:spAutoFit/>
          </a:bodyPr>
          <a:lstStyle/>
          <a:p>
            <a:r>
              <a:rPr lang="en-US" i="1">
                <a:latin typeface="Calibri" pitchFamily="34" charset="0"/>
                <a:cs typeface="Arial" charset="0"/>
              </a:rPr>
              <a:t>Table 1:  Characteristics that increase the likelihood of re-assault.</a:t>
            </a:r>
            <a:endParaRPr lang="en-NZ">
              <a:latin typeface="Calibri" pitchFamily="34" charset="0"/>
              <a:cs typeface="Arial" charset="0"/>
            </a:endParaRPr>
          </a:p>
        </p:txBody>
      </p:sp>
      <p:sp>
        <p:nvSpPr>
          <p:cNvPr id="53289" name="Rectangle 41"/>
          <p:cNvSpPr>
            <a:spLocks noChangeArrowheads="1"/>
          </p:cNvSpPr>
          <p:nvPr/>
        </p:nvSpPr>
        <p:spPr bwMode="auto">
          <a:xfrm>
            <a:off x="1014413" y="3141663"/>
            <a:ext cx="6161087" cy="366712"/>
          </a:xfrm>
          <a:prstGeom prst="rect">
            <a:avLst/>
          </a:prstGeom>
          <a:noFill/>
          <a:ln w="9525">
            <a:noFill/>
            <a:miter lim="800000"/>
            <a:headEnd/>
            <a:tailEnd/>
          </a:ln>
        </p:spPr>
        <p:txBody>
          <a:bodyPr wrap="none" anchor="ctr">
            <a:spAutoFit/>
          </a:bodyPr>
          <a:lstStyle/>
          <a:p>
            <a:r>
              <a:rPr lang="en-US" i="1">
                <a:latin typeface="Calibri" pitchFamily="34" charset="0"/>
                <a:cs typeface="Arial" charset="0"/>
              </a:rPr>
              <a:t>Table 2:  Indicative of life-threatening attack on a spouse include</a:t>
            </a:r>
            <a:endParaRPr lang="en-NZ">
              <a:latin typeface="Calibri" pitchFamily="34" charset="0"/>
              <a:cs typeface="Arial" charset="0"/>
            </a:endParaRPr>
          </a:p>
        </p:txBody>
      </p:sp>
      <p:sp>
        <p:nvSpPr>
          <p:cNvPr id="53290" name="Rectangle 42"/>
          <p:cNvSpPr>
            <a:spLocks noChangeArrowheads="1"/>
          </p:cNvSpPr>
          <p:nvPr/>
        </p:nvSpPr>
        <p:spPr bwMode="auto">
          <a:xfrm>
            <a:off x="4729163" y="6238875"/>
            <a:ext cx="3595687" cy="244475"/>
          </a:xfrm>
          <a:prstGeom prst="rect">
            <a:avLst/>
          </a:prstGeom>
          <a:noFill/>
          <a:ln w="9525">
            <a:noFill/>
            <a:miter lim="800000"/>
            <a:headEnd/>
            <a:tailEnd/>
          </a:ln>
        </p:spPr>
        <p:txBody>
          <a:bodyPr wrap="none">
            <a:spAutoFit/>
          </a:bodyPr>
          <a:lstStyle/>
          <a:p>
            <a:r>
              <a:rPr lang="en-US" sz="1000">
                <a:latin typeface="Calibri" pitchFamily="34" charset="0"/>
                <a:cs typeface="Arial" charset="0"/>
              </a:rPr>
              <a:t>(Pennsylvania Coalition Against Domestic Violence in Hilton, 1990)</a:t>
            </a:r>
            <a:endParaRPr lang="en-NZ" sz="1000">
              <a:latin typeface="Calibri" pitchFamily="34" charset="0"/>
              <a:cs typeface="Arial" charset="0"/>
            </a:endParaRPr>
          </a:p>
        </p:txBody>
      </p:sp>
      <p:sp>
        <p:nvSpPr>
          <p:cNvPr id="53291" name="Rectangle 43"/>
          <p:cNvSpPr>
            <a:spLocks noChangeArrowheads="1"/>
          </p:cNvSpPr>
          <p:nvPr/>
        </p:nvSpPr>
        <p:spPr bwMode="auto">
          <a:xfrm>
            <a:off x="7650163" y="2782888"/>
            <a:ext cx="962025" cy="244475"/>
          </a:xfrm>
          <a:prstGeom prst="rect">
            <a:avLst/>
          </a:prstGeom>
          <a:noFill/>
          <a:ln w="9525">
            <a:noFill/>
            <a:miter lim="800000"/>
            <a:headEnd/>
            <a:tailEnd/>
          </a:ln>
        </p:spPr>
        <p:txBody>
          <a:bodyPr wrap="none">
            <a:spAutoFit/>
          </a:bodyPr>
          <a:lstStyle/>
          <a:p>
            <a:r>
              <a:rPr lang="en-US" sz="1000">
                <a:latin typeface="Calibri" pitchFamily="34" charset="0"/>
                <a:cs typeface="Arial" charset="0"/>
              </a:rPr>
              <a:t>(Gondolf 2002)</a:t>
            </a:r>
            <a:endParaRPr lang="en-NZ" sz="1000">
              <a:latin typeface="Calibri" pitchFamily="34" charset="0"/>
              <a:cs typeface="Arial" charset="0"/>
            </a:endParaRP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7"/>
          <p:cNvSpPr txBox="1">
            <a:spLocks noChangeArrowheads="1"/>
          </p:cNvSpPr>
          <p:nvPr/>
        </p:nvSpPr>
        <p:spPr bwMode="auto">
          <a:xfrm>
            <a:off x="3006725" y="165100"/>
            <a:ext cx="3103563" cy="762000"/>
          </a:xfrm>
          <a:prstGeom prst="rect">
            <a:avLst/>
          </a:prstGeom>
          <a:noFill/>
          <a:ln w="9525">
            <a:noFill/>
            <a:miter lim="800000"/>
            <a:headEnd/>
            <a:tailEnd/>
          </a:ln>
        </p:spPr>
        <p:txBody>
          <a:bodyPr wrap="none">
            <a:spAutoFit/>
          </a:bodyPr>
          <a:lstStyle/>
          <a:p>
            <a:r>
              <a:rPr lang="en-NZ" sz="4400">
                <a:latin typeface="Calibri" pitchFamily="34" charset="0"/>
                <a:cs typeface="Arial" charset="0"/>
              </a:rPr>
              <a:t>Risk Markers</a:t>
            </a:r>
          </a:p>
        </p:txBody>
      </p:sp>
      <p:graphicFrame>
        <p:nvGraphicFramePr>
          <p:cNvPr id="440323" name="Group 3"/>
          <p:cNvGraphicFramePr>
            <a:graphicFrameLocks noGrp="1"/>
          </p:cNvGraphicFramePr>
          <p:nvPr/>
        </p:nvGraphicFramePr>
        <p:xfrm>
          <a:off x="1223963" y="1592263"/>
          <a:ext cx="7369175" cy="1188720"/>
        </p:xfrm>
        <a:graphic>
          <a:graphicData uri="http://schemas.openxmlformats.org/drawingml/2006/table">
            <a:tbl>
              <a:tblPr/>
              <a:tblGrid>
                <a:gridCol w="3684587">
                  <a:extLst>
                    <a:ext uri="{9D8B030D-6E8A-4147-A177-3AD203B41FA5}">
                      <a16:colId xmlns:a16="http://schemas.microsoft.com/office/drawing/2014/main" val="20000"/>
                    </a:ext>
                  </a:extLst>
                </a:gridCol>
                <a:gridCol w="3684588">
                  <a:extLst>
                    <a:ext uri="{9D8B030D-6E8A-4147-A177-3AD203B41FA5}">
                      <a16:colId xmlns:a16="http://schemas.microsoft.com/office/drawing/2014/main" val="20001"/>
                    </a:ext>
                  </a:extLst>
                </a:gridCol>
              </a:tblGrid>
              <a:tr h="3413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History of assault</a:t>
                      </a:r>
                      <a:endParaRPr kumimoji="0" lang="en-NZ" sz="20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Stability of relationships</a:t>
                      </a:r>
                      <a:endParaRPr kumimoji="0" lang="en-NZ"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Motivation for treatment</a:t>
                      </a:r>
                      <a:endParaRPr kumimoji="0" lang="en-NZ" sz="20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Childhood abuse</a:t>
                      </a:r>
                      <a:endParaRPr kumimoji="0" lang="en-NZ"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13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Stability of employment</a:t>
                      </a:r>
                      <a:endParaRPr kumimoji="0" lang="en-NZ" sz="20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Attitudes to women</a:t>
                      </a:r>
                      <a:endParaRPr kumimoji="0" lang="en-NZ" sz="20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440337" name="Group 17"/>
          <p:cNvGraphicFramePr>
            <a:graphicFrameLocks noGrp="1"/>
          </p:cNvGraphicFramePr>
          <p:nvPr/>
        </p:nvGraphicFramePr>
        <p:xfrm>
          <a:off x="1258888" y="3521075"/>
          <a:ext cx="7296150" cy="2776222"/>
        </p:xfrm>
        <a:graphic>
          <a:graphicData uri="http://schemas.openxmlformats.org/drawingml/2006/table">
            <a:tbl>
              <a:tblPr/>
              <a:tblGrid>
                <a:gridCol w="3648075">
                  <a:extLst>
                    <a:ext uri="{9D8B030D-6E8A-4147-A177-3AD203B41FA5}">
                      <a16:colId xmlns:a16="http://schemas.microsoft.com/office/drawing/2014/main" val="20000"/>
                    </a:ext>
                  </a:extLst>
                </a:gridCol>
                <a:gridCol w="3648075">
                  <a:extLst>
                    <a:ext uri="{9D8B030D-6E8A-4147-A177-3AD203B41FA5}">
                      <a16:colId xmlns:a16="http://schemas.microsoft.com/office/drawing/2014/main" val="20001"/>
                    </a:ext>
                  </a:extLst>
                </a:gridCol>
              </a:tblGrid>
              <a:tr h="3429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Homicide/suicide threats</a:t>
                      </a:r>
                      <a:endParaRPr kumimoji="0" lang="en-NZ" sz="20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Homicide/suicide fantasies</a:t>
                      </a:r>
                      <a:endParaRPr kumimoji="0" lang="en-NZ"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Access to weapons</a:t>
                      </a:r>
                      <a:endParaRPr kumimoji="0" lang="en-NZ" sz="20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Displaying ‘ownership’</a:t>
                      </a:r>
                      <a:endParaRPr kumimoji="0" lang="en-NZ"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38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Displaying dependence</a:t>
                      </a:r>
                      <a:endParaRPr kumimoji="0" lang="en-NZ" sz="20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Being separated</a:t>
                      </a:r>
                      <a:endParaRPr kumimoji="0" lang="en-NZ"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38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Access to potential victims</a:t>
                      </a:r>
                      <a:endParaRPr kumimoji="0" lang="en-NZ" sz="20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Being depressed</a:t>
                      </a:r>
                      <a:endParaRPr kumimoji="0" lang="en-NZ"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Escalation of recklessness  </a:t>
                      </a:r>
                      <a:endParaRPr kumimoji="0" lang="en-NZ" sz="20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Hostage taking</a:t>
                      </a:r>
                      <a:endParaRPr kumimoji="0" lang="en-NZ"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3863">
                <a:tc>
                  <a:txBody>
                    <a:bodyPr/>
                    <a:lstStyle/>
                    <a:p>
                      <a:pPr marL="0" marR="0" lvl="0" indent="0" algn="l" defTabSz="914400" rtl="0" eaLnBrk="1" fontAlgn="base" latinLnBrk="0" hangingPunct="1">
                        <a:lnSpc>
                          <a:spcPct val="75000"/>
                        </a:lnSpc>
                        <a:spcBef>
                          <a:spcPct val="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Victim having contacted law enforcement</a:t>
                      </a:r>
                      <a:r>
                        <a:rPr kumimoji="0" lang="en-NZ" sz="2800" b="0" i="0" u="none" strike="noStrike" cap="none" normalizeH="0" baseline="0">
                          <a:ln>
                            <a:noFill/>
                          </a:ln>
                          <a:solidFill>
                            <a:schemeClr val="tx1"/>
                          </a:solidFill>
                          <a:effectLst/>
                          <a:latin typeface="Calibri"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NZ" sz="2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3288" name="Rectangle 40"/>
          <p:cNvSpPr>
            <a:spLocks noChangeArrowheads="1"/>
          </p:cNvSpPr>
          <p:nvPr/>
        </p:nvSpPr>
        <p:spPr bwMode="auto">
          <a:xfrm>
            <a:off x="1020763" y="1125538"/>
            <a:ext cx="6215062" cy="366712"/>
          </a:xfrm>
          <a:prstGeom prst="rect">
            <a:avLst/>
          </a:prstGeom>
          <a:noFill/>
          <a:ln w="9525">
            <a:noFill/>
            <a:miter lim="800000"/>
            <a:headEnd/>
            <a:tailEnd/>
          </a:ln>
        </p:spPr>
        <p:txBody>
          <a:bodyPr wrap="none" anchor="ctr">
            <a:spAutoFit/>
          </a:bodyPr>
          <a:lstStyle/>
          <a:p>
            <a:r>
              <a:rPr lang="en-US" i="1">
                <a:latin typeface="Calibri" pitchFamily="34" charset="0"/>
                <a:cs typeface="Arial" charset="0"/>
              </a:rPr>
              <a:t>Table 1:  Characteristics that increase the likelihood of re-assault.</a:t>
            </a:r>
            <a:endParaRPr lang="en-NZ">
              <a:latin typeface="Calibri" pitchFamily="34" charset="0"/>
              <a:cs typeface="Arial" charset="0"/>
            </a:endParaRPr>
          </a:p>
        </p:txBody>
      </p:sp>
      <p:sp>
        <p:nvSpPr>
          <p:cNvPr id="53289" name="Rectangle 41"/>
          <p:cNvSpPr>
            <a:spLocks noChangeArrowheads="1"/>
          </p:cNvSpPr>
          <p:nvPr/>
        </p:nvSpPr>
        <p:spPr bwMode="auto">
          <a:xfrm>
            <a:off x="1014413" y="3141663"/>
            <a:ext cx="6161087" cy="366712"/>
          </a:xfrm>
          <a:prstGeom prst="rect">
            <a:avLst/>
          </a:prstGeom>
          <a:noFill/>
          <a:ln w="9525">
            <a:noFill/>
            <a:miter lim="800000"/>
            <a:headEnd/>
            <a:tailEnd/>
          </a:ln>
        </p:spPr>
        <p:txBody>
          <a:bodyPr wrap="none" anchor="ctr">
            <a:spAutoFit/>
          </a:bodyPr>
          <a:lstStyle/>
          <a:p>
            <a:r>
              <a:rPr lang="en-US" i="1">
                <a:latin typeface="Calibri" pitchFamily="34" charset="0"/>
                <a:cs typeface="Arial" charset="0"/>
              </a:rPr>
              <a:t>Table 2:  Indicative of life-threatening attack on a spouse include</a:t>
            </a:r>
            <a:endParaRPr lang="en-NZ">
              <a:latin typeface="Calibri" pitchFamily="34" charset="0"/>
              <a:cs typeface="Arial" charset="0"/>
            </a:endParaRPr>
          </a:p>
        </p:txBody>
      </p:sp>
      <p:sp>
        <p:nvSpPr>
          <p:cNvPr id="53290" name="Rectangle 42"/>
          <p:cNvSpPr>
            <a:spLocks noChangeArrowheads="1"/>
          </p:cNvSpPr>
          <p:nvPr/>
        </p:nvSpPr>
        <p:spPr bwMode="auto">
          <a:xfrm>
            <a:off x="4729163" y="6238875"/>
            <a:ext cx="3595687" cy="244475"/>
          </a:xfrm>
          <a:prstGeom prst="rect">
            <a:avLst/>
          </a:prstGeom>
          <a:noFill/>
          <a:ln w="9525">
            <a:noFill/>
            <a:miter lim="800000"/>
            <a:headEnd/>
            <a:tailEnd/>
          </a:ln>
        </p:spPr>
        <p:txBody>
          <a:bodyPr wrap="none">
            <a:spAutoFit/>
          </a:bodyPr>
          <a:lstStyle/>
          <a:p>
            <a:r>
              <a:rPr lang="en-US" sz="1000">
                <a:latin typeface="Calibri" pitchFamily="34" charset="0"/>
                <a:cs typeface="Arial" charset="0"/>
              </a:rPr>
              <a:t>(Pennsylvania Coalition Against Domestic Violence in Hilton, 1990)</a:t>
            </a:r>
            <a:endParaRPr lang="en-NZ" sz="1000">
              <a:latin typeface="Calibri" pitchFamily="34" charset="0"/>
              <a:cs typeface="Arial" charset="0"/>
            </a:endParaRPr>
          </a:p>
        </p:txBody>
      </p:sp>
      <p:sp>
        <p:nvSpPr>
          <p:cNvPr id="53291" name="Rectangle 43"/>
          <p:cNvSpPr>
            <a:spLocks noChangeArrowheads="1"/>
          </p:cNvSpPr>
          <p:nvPr/>
        </p:nvSpPr>
        <p:spPr bwMode="auto">
          <a:xfrm>
            <a:off x="7650163" y="2782888"/>
            <a:ext cx="962025" cy="244475"/>
          </a:xfrm>
          <a:prstGeom prst="rect">
            <a:avLst/>
          </a:prstGeom>
          <a:noFill/>
          <a:ln w="9525">
            <a:noFill/>
            <a:miter lim="800000"/>
            <a:headEnd/>
            <a:tailEnd/>
          </a:ln>
        </p:spPr>
        <p:txBody>
          <a:bodyPr wrap="none">
            <a:spAutoFit/>
          </a:bodyPr>
          <a:lstStyle/>
          <a:p>
            <a:r>
              <a:rPr lang="en-US" sz="1000">
                <a:latin typeface="Calibri" pitchFamily="34" charset="0"/>
                <a:cs typeface="Arial" charset="0"/>
              </a:rPr>
              <a:t>(Gondolf 2002)</a:t>
            </a:r>
            <a:endParaRPr lang="en-NZ" sz="1000">
              <a:latin typeface="Calibri" pitchFamily="34" charset="0"/>
              <a:cs typeface="Arial" charset="0"/>
            </a:endParaRPr>
          </a:p>
        </p:txBody>
      </p:sp>
      <p:sp>
        <p:nvSpPr>
          <p:cNvPr id="9" name="TextBox 8"/>
          <p:cNvSpPr txBox="1"/>
          <p:nvPr/>
        </p:nvSpPr>
        <p:spPr>
          <a:xfrm rot="19046696">
            <a:off x="4558115" y="3972202"/>
            <a:ext cx="4701127" cy="1384995"/>
          </a:xfrm>
          <a:prstGeom prst="rect">
            <a:avLst/>
          </a:prstGeom>
          <a:solidFill>
            <a:schemeClr val="bg1"/>
          </a:solidFill>
        </p:spPr>
        <p:txBody>
          <a:bodyPr wrap="square" rtlCol="0">
            <a:spAutoFit/>
          </a:bodyPr>
          <a:lstStyle/>
          <a:p>
            <a:pPr algn="ctr"/>
            <a:r>
              <a:rPr lang="en-NZ" sz="3600" b="1" dirty="0">
                <a:solidFill>
                  <a:srgbClr val="FF0000"/>
                </a:solidFill>
              </a:rPr>
              <a:t>RISK IS NOT STATIC</a:t>
            </a:r>
          </a:p>
          <a:p>
            <a:pPr algn="ctr"/>
            <a:r>
              <a:rPr lang="en-NZ" sz="2400" b="1" dirty="0">
                <a:solidFill>
                  <a:srgbClr val="FF0000"/>
                </a:solidFill>
              </a:rPr>
              <a:t>NEEDS TO BE CONSIDERED </a:t>
            </a:r>
          </a:p>
          <a:p>
            <a:pPr algn="ctr"/>
            <a:r>
              <a:rPr lang="en-NZ" sz="2400" b="1" dirty="0">
                <a:solidFill>
                  <a:srgbClr val="FF0000"/>
                </a:solidFill>
              </a:rPr>
              <a:t>AT EACH PRESENTATION</a:t>
            </a:r>
          </a:p>
        </p:txBody>
      </p:sp>
    </p:spTree>
  </p:cSld>
  <p:clrMapOvr>
    <a:masterClrMapping/>
  </p:clrMapOvr>
  <p:transition advClick="0"/>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1932</TotalTime>
  <Words>1463</Words>
  <Application>Microsoft Office PowerPoint</Application>
  <PresentationFormat>On-screen Show (4:3)</PresentationFormat>
  <Paragraphs>299</Paragraphs>
  <Slides>29</Slides>
  <Notes>29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29</vt:i4>
      </vt:variant>
    </vt:vector>
  </HeadingPairs>
  <TitlesOfParts>
    <vt:vector size="38" baseType="lpstr">
      <vt:lpstr>Arial</vt:lpstr>
      <vt:lpstr>Calibri</vt:lpstr>
      <vt:lpstr>Symbol</vt:lpstr>
      <vt:lpstr>Times New Roman</vt:lpstr>
      <vt:lpstr>Wingdings</vt:lpstr>
      <vt:lpstr>Dad`s Tie</vt:lpstr>
      <vt:lpstr>1_Dad`s Tie</vt:lpstr>
      <vt:lpstr>2_Dad`s Tie</vt:lpstr>
      <vt:lpstr>3_Dad`s Tie</vt:lpstr>
      <vt:lpstr>PowerPoint Presentation</vt:lpstr>
      <vt:lpstr>PowerPoint Presentation</vt:lpstr>
      <vt:lpstr>PowerPoint Presentation</vt:lpstr>
      <vt:lpstr>Domestic Violence - Overview</vt:lpstr>
      <vt:lpstr>Risk Assessment</vt:lpstr>
      <vt:lpstr>PowerPoint Presentation</vt:lpstr>
      <vt:lpstr>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Two</vt:lpstr>
      <vt:lpstr>Criminal Court Jurisdiction</vt:lpstr>
      <vt:lpstr>Criminal Court Jurisdiction</vt:lpstr>
      <vt:lpstr>Criminal Court Jurisdiction</vt:lpstr>
      <vt:lpstr>Family Court Jurisdiction</vt:lpstr>
      <vt:lpstr>Family Court Jurisdiction</vt:lpstr>
      <vt:lpstr>Wider Opportunities</vt:lpstr>
      <vt:lpstr>Therapeutic Courts</vt:lpstr>
      <vt:lpstr>Questions &amp;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 Veale</dc:creator>
  <cp:lastModifiedBy>Kris</cp:lastModifiedBy>
  <cp:revision>32</cp:revision>
  <dcterms:created xsi:type="dcterms:W3CDTF">2015-09-24T02:29:02Z</dcterms:created>
  <dcterms:modified xsi:type="dcterms:W3CDTF">2017-05-15T20:47:29Z</dcterms:modified>
</cp:coreProperties>
</file>